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3"/>
  </p:notesMasterIdLst>
  <p:handoutMasterIdLst>
    <p:handoutMasterId r:id="rId14"/>
  </p:handoutMasterIdLst>
  <p:sldIdLst>
    <p:sldId id="260" r:id="rId4"/>
    <p:sldId id="5735" r:id="rId5"/>
    <p:sldId id="5734" r:id="rId6"/>
    <p:sldId id="5736" r:id="rId7"/>
    <p:sldId id="5708" r:id="rId8"/>
    <p:sldId id="261" r:id="rId9"/>
    <p:sldId id="5739" r:id="rId10"/>
    <p:sldId id="5738" r:id="rId11"/>
    <p:sldId id="57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ACE535-CB0B-4B33-76B2-0CCBCAD84E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8C94ECED-FBF0-9CAE-0BA7-221118D85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04ACCB-5B0D-4105-8FB2-E58F58ECFA19}" type="datetimeFigureOut">
              <a:rPr lang="en-GB" smtClean="0"/>
              <a:t>05/06/2024</a:t>
            </a:fld>
            <a:endParaRPr lang="en-GB"/>
          </a:p>
        </p:txBody>
      </p:sp>
      <p:sp>
        <p:nvSpPr>
          <p:cNvPr id="4" name="Espace réservé du pied de page 3">
            <a:extLst>
              <a:ext uri="{FF2B5EF4-FFF2-40B4-BE49-F238E27FC236}">
                <a16:creationId xmlns:a16="http://schemas.microsoft.com/office/drawing/2014/main" id="{70060C72-164E-C458-ECEC-1A899BFD17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6208EC3B-5852-E926-AC41-C4480F3679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F1C7E-2D63-435A-AC74-195C5D457299}" type="slidenum">
              <a:rPr lang="en-GB" smtClean="0"/>
              <a:t>‹N°›</a:t>
            </a:fld>
            <a:endParaRPr lang="en-GB"/>
          </a:p>
        </p:txBody>
      </p:sp>
    </p:spTree>
    <p:extLst>
      <p:ext uri="{BB962C8B-B14F-4D97-AF65-F5344CB8AC3E}">
        <p14:creationId xmlns:p14="http://schemas.microsoft.com/office/powerpoint/2010/main" val="2476235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CF509-F319-4A80-9791-223E0394C613}" type="datetimeFigureOut">
              <a:rPr lang="en-GB" smtClean="0"/>
              <a:t>05/06/2024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7DAF8-95A5-439B-A3F4-6A9215287698}" type="slidenum">
              <a:rPr lang="en-GB" smtClean="0"/>
              <a:t>‹N°›</a:t>
            </a:fld>
            <a:endParaRPr lang="en-GB"/>
          </a:p>
        </p:txBody>
      </p:sp>
    </p:spTree>
    <p:extLst>
      <p:ext uri="{BB962C8B-B14F-4D97-AF65-F5344CB8AC3E}">
        <p14:creationId xmlns:p14="http://schemas.microsoft.com/office/powerpoint/2010/main" val="321885391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1</a:t>
            </a:fld>
            <a:endParaRPr lang="en-GB"/>
          </a:p>
        </p:txBody>
      </p:sp>
    </p:spTree>
    <p:extLst>
      <p:ext uri="{BB962C8B-B14F-4D97-AF65-F5344CB8AC3E}">
        <p14:creationId xmlns:p14="http://schemas.microsoft.com/office/powerpoint/2010/main" val="340017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2</a:t>
            </a:fld>
            <a:endParaRPr lang="en-GB"/>
          </a:p>
        </p:txBody>
      </p:sp>
    </p:spTree>
    <p:extLst>
      <p:ext uri="{BB962C8B-B14F-4D97-AF65-F5344CB8AC3E}">
        <p14:creationId xmlns:p14="http://schemas.microsoft.com/office/powerpoint/2010/main" val="379076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3</a:t>
            </a:fld>
            <a:endParaRPr lang="en-GB"/>
          </a:p>
        </p:txBody>
      </p:sp>
    </p:spTree>
    <p:extLst>
      <p:ext uri="{BB962C8B-B14F-4D97-AF65-F5344CB8AC3E}">
        <p14:creationId xmlns:p14="http://schemas.microsoft.com/office/powerpoint/2010/main" val="271650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4</a:t>
            </a:fld>
            <a:endParaRPr lang="en-GB"/>
          </a:p>
        </p:txBody>
      </p:sp>
    </p:spTree>
    <p:extLst>
      <p:ext uri="{BB962C8B-B14F-4D97-AF65-F5344CB8AC3E}">
        <p14:creationId xmlns:p14="http://schemas.microsoft.com/office/powerpoint/2010/main" val="2104619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5</a:t>
            </a:fld>
            <a:endParaRPr lang="en-GB"/>
          </a:p>
        </p:txBody>
      </p:sp>
    </p:spTree>
    <p:extLst>
      <p:ext uri="{BB962C8B-B14F-4D97-AF65-F5344CB8AC3E}">
        <p14:creationId xmlns:p14="http://schemas.microsoft.com/office/powerpoint/2010/main" val="100684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6</a:t>
            </a:fld>
            <a:endParaRPr lang="en-GB"/>
          </a:p>
        </p:txBody>
      </p:sp>
    </p:spTree>
    <p:extLst>
      <p:ext uri="{BB962C8B-B14F-4D97-AF65-F5344CB8AC3E}">
        <p14:creationId xmlns:p14="http://schemas.microsoft.com/office/powerpoint/2010/main" val="273636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7</a:t>
            </a:fld>
            <a:endParaRPr lang="en-GB"/>
          </a:p>
        </p:txBody>
      </p:sp>
    </p:spTree>
    <p:extLst>
      <p:ext uri="{BB962C8B-B14F-4D97-AF65-F5344CB8AC3E}">
        <p14:creationId xmlns:p14="http://schemas.microsoft.com/office/powerpoint/2010/main" val="214995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8</a:t>
            </a:fld>
            <a:endParaRPr lang="en-GB"/>
          </a:p>
        </p:txBody>
      </p:sp>
    </p:spTree>
    <p:extLst>
      <p:ext uri="{BB962C8B-B14F-4D97-AF65-F5344CB8AC3E}">
        <p14:creationId xmlns:p14="http://schemas.microsoft.com/office/powerpoint/2010/main" val="28372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9</a:t>
            </a:fld>
            <a:endParaRPr lang="en-GB"/>
          </a:p>
        </p:txBody>
      </p:sp>
    </p:spTree>
    <p:extLst>
      <p:ext uri="{BB962C8B-B14F-4D97-AF65-F5344CB8AC3E}">
        <p14:creationId xmlns:p14="http://schemas.microsoft.com/office/powerpoint/2010/main" val="22923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4F4224-0274-2E85-C1D5-B70DB4A539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370124E4-ED9D-B431-B359-86FEFFE5B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D8492168-BCD1-F36B-1B96-D3C3947A4BD6}"/>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B9253D5D-4DD6-DE33-91F3-AF2A57311E6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8C9C3D7-6B10-4E11-5C3E-89D1598E214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4420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295091-5B01-ED92-D8C9-685D493FEBD6}"/>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CBC5120-C6AC-08EA-B602-10CC2BAD55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6F4570B8-3CEF-3E5E-4CC3-276CAF0C603D}"/>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DEAF604E-C1ED-450A-C5DC-AFBDDEB0F9C4}"/>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63F432F9-1AAE-B15F-7AA0-9C995D13758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631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48C6539-7FE8-570D-606E-EA006769A2C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47C7C32-82C6-E9F8-496A-8F3FE60C1B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A1AA4185-393F-3AA0-4B03-B0650D95C0ED}"/>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5B3418E4-99B0-9C20-4810-4DFB82EAA17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0ADC4852-6DD1-0884-2941-2BDA3EA1FFF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16181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93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Slide Title"/>
          <p:cNvSpPr>
            <a:spLocks noGrp="1"/>
          </p:cNvSpPr>
          <p:nvPr>
            <p:ph type="title" hasCustomPrompt="1"/>
          </p:nvPr>
        </p:nvSpPr>
        <p:spPr>
          <a:xfrm>
            <a:off x="433916" y="264107"/>
            <a:ext cx="11328000" cy="529825"/>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a:t>Click to add title</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93286318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416584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A11CD-EC52-20E5-7686-38C2AC5339B0}"/>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EBE39351-D8CC-1FD5-FE1E-D517F789CD7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B204F232-C86C-3D03-6CD2-8A8311B259B0}"/>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5BBC32B1-ECAE-7774-9E21-91619D569967}"/>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394D0B41-C265-534C-27FE-39FDCC892107}"/>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64130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8DA76B-2034-9577-3727-352974C1B6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88989FDF-EF54-0F19-C4F0-D51BE89A7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C9AC54D-058C-D8A2-5A81-740E1FE47D1A}"/>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7640C8FD-A72F-A807-A5CC-B190E65F5E2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F8678379-53D2-B96A-D5EA-9673D222D3B0}"/>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46124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88949-92C1-7D6B-E522-07AB0E6AE0F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D81257A2-32B1-B363-B736-2CB8F6DE0FD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a:extLst>
              <a:ext uri="{FF2B5EF4-FFF2-40B4-BE49-F238E27FC236}">
                <a16:creationId xmlns:a16="http://schemas.microsoft.com/office/drawing/2014/main" id="{F523CC75-B395-3A17-9D51-4FB64339C26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a:extLst>
              <a:ext uri="{FF2B5EF4-FFF2-40B4-BE49-F238E27FC236}">
                <a16:creationId xmlns:a16="http://schemas.microsoft.com/office/drawing/2014/main" id="{C7FE5208-1FE9-1D95-01A8-D464C5B325A2}"/>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6" name="Espace réservé du pied de page 5">
            <a:extLst>
              <a:ext uri="{FF2B5EF4-FFF2-40B4-BE49-F238E27FC236}">
                <a16:creationId xmlns:a16="http://schemas.microsoft.com/office/drawing/2014/main" id="{BB3932DB-AEAD-E863-87F2-EFBEBC7ED474}"/>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7EFAFC46-FB28-FFA2-F9CF-A9640B92C894}"/>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7452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C9163-DEFE-21AC-598A-901BBB8A7EFD}"/>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3A1A19B6-4A04-9A20-99C0-201EFB643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FF1C4B4-2287-E538-954E-3521F8CDC6D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a:extLst>
              <a:ext uri="{FF2B5EF4-FFF2-40B4-BE49-F238E27FC236}">
                <a16:creationId xmlns:a16="http://schemas.microsoft.com/office/drawing/2014/main" id="{FD020EF7-08D7-A992-B63A-21004AC10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D7371BF-D396-4A6D-2F62-23EC5FC6636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a:extLst>
              <a:ext uri="{FF2B5EF4-FFF2-40B4-BE49-F238E27FC236}">
                <a16:creationId xmlns:a16="http://schemas.microsoft.com/office/drawing/2014/main" id="{D7F5D94C-943B-445D-46C5-9DBE82440AEF}"/>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8" name="Espace réservé du pied de page 7">
            <a:extLst>
              <a:ext uri="{FF2B5EF4-FFF2-40B4-BE49-F238E27FC236}">
                <a16:creationId xmlns:a16="http://schemas.microsoft.com/office/drawing/2014/main" id="{B38DB2DE-5241-FBB3-E693-A8299F038AFF}"/>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46CE6A2D-848B-D518-8C28-1C8F6795CD0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09680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57942-518A-BACD-9955-E18171605083}"/>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E9001ACE-17E0-892B-452F-ED803AAB6288}"/>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4" name="Espace réservé du pied de page 3">
            <a:extLst>
              <a:ext uri="{FF2B5EF4-FFF2-40B4-BE49-F238E27FC236}">
                <a16:creationId xmlns:a16="http://schemas.microsoft.com/office/drawing/2014/main" id="{EEE2EAA2-1563-688E-F5E2-534543BC984D}"/>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0D845C26-7F0C-F99F-4C3F-FAB44AA0D151}"/>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0579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4D0963A-F084-4B99-62A8-591E415C0B23}"/>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3" name="Espace réservé du pied de page 2">
            <a:extLst>
              <a:ext uri="{FF2B5EF4-FFF2-40B4-BE49-F238E27FC236}">
                <a16:creationId xmlns:a16="http://schemas.microsoft.com/office/drawing/2014/main" id="{75EAD42F-8777-6DAF-9563-4A2773957E0F}"/>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D599C902-1BFC-A2C5-FA12-A59F3AEE47C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30117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A100B-8B89-5BBD-1324-608540F54C9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30651C5F-223C-22FD-4D2E-C1B873193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a:extLst>
              <a:ext uri="{FF2B5EF4-FFF2-40B4-BE49-F238E27FC236}">
                <a16:creationId xmlns:a16="http://schemas.microsoft.com/office/drawing/2014/main" id="{5EFCF6DE-6865-37FD-DE4A-B58A4D0D8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3DC83B1-A689-DC6A-1128-D9530A8DAACC}"/>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6" name="Espace réservé du pied de page 5">
            <a:extLst>
              <a:ext uri="{FF2B5EF4-FFF2-40B4-BE49-F238E27FC236}">
                <a16:creationId xmlns:a16="http://schemas.microsoft.com/office/drawing/2014/main" id="{3B99E224-CE74-EE8D-4F70-F023559BC0C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EE6FC26D-092E-7FF7-2507-97792F5C55A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5222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C7E97-FEEB-C5E8-793D-AC9F3D8088C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DD5A40A6-FAF0-26C8-C1B9-03D8B4EAD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D3779443-2009-85C5-8C94-9411D13C7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F160CE-DB84-99A3-B10A-5349AD0BDDCD}"/>
              </a:ext>
            </a:extLst>
          </p:cNvPr>
          <p:cNvSpPr>
            <a:spLocks noGrp="1"/>
          </p:cNvSpPr>
          <p:nvPr>
            <p:ph type="dt" sz="half" idx="10"/>
          </p:nvPr>
        </p:nvSpPr>
        <p:spPr/>
        <p:txBody>
          <a:bodyPr/>
          <a:lstStyle/>
          <a:p>
            <a:fld id="{43FD6862-7962-488C-B30C-84472DAC8061}" type="datetimeFigureOut">
              <a:rPr lang="en-GB" smtClean="0"/>
              <a:t>05/06/2024</a:t>
            </a:fld>
            <a:endParaRPr lang="en-GB"/>
          </a:p>
        </p:txBody>
      </p:sp>
      <p:sp>
        <p:nvSpPr>
          <p:cNvPr id="6" name="Espace réservé du pied de page 5">
            <a:extLst>
              <a:ext uri="{FF2B5EF4-FFF2-40B4-BE49-F238E27FC236}">
                <a16:creationId xmlns:a16="http://schemas.microsoft.com/office/drawing/2014/main" id="{F1BBB4B0-A649-9BE9-2115-EC5CD039B27E}"/>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F8919A51-B1D2-246F-31A7-23C2A27A6BDC}"/>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367987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6B7EDA2-EF5D-CFF6-38E0-B1BF8D43C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8D235A2C-F5EA-3545-869E-658703C09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1474FE25-381E-88F5-5097-29E227732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D6862-7962-488C-B30C-84472DAC8061}" type="datetimeFigureOut">
              <a:rPr lang="en-GB" smtClean="0"/>
              <a:t>05/06/2024</a:t>
            </a:fld>
            <a:endParaRPr lang="en-GB"/>
          </a:p>
        </p:txBody>
      </p:sp>
      <p:sp>
        <p:nvSpPr>
          <p:cNvPr id="5" name="Espace réservé du pied de page 4">
            <a:extLst>
              <a:ext uri="{FF2B5EF4-FFF2-40B4-BE49-F238E27FC236}">
                <a16:creationId xmlns:a16="http://schemas.microsoft.com/office/drawing/2014/main" id="{8DD183FF-A41C-CB5C-B023-35322A2B7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40218264-FF62-0122-B798-AB8A96A19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F5793D-7D6B-482A-BDB0-33B97F255F02}" type="slidenum">
              <a:rPr lang="en-GB" smtClean="0"/>
              <a:t>‹N°›</a:t>
            </a:fld>
            <a:endParaRPr lang="en-GB"/>
          </a:p>
        </p:txBody>
      </p:sp>
    </p:spTree>
    <p:extLst>
      <p:ext uri="{BB962C8B-B14F-4D97-AF65-F5344CB8AC3E}">
        <p14:creationId xmlns:p14="http://schemas.microsoft.com/office/powerpoint/2010/main" val="39064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oleObject" Target="../embeddings/oleObject1.bin"/><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334552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635905" y="3039922"/>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775047" y="776274"/>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Plusieurs tentatives d’appel car les numéros sont occupés </a:t>
            </a:r>
          </a:p>
          <a:p>
            <a:pPr marL="84138" indent="-84138">
              <a:buFont typeface="Wingdings" panose="05000000000000000000" pitchFamily="2" charset="2"/>
              <a:buChar char="§"/>
            </a:pPr>
            <a:r>
              <a:rPr lang="fr-FR" sz="800" dirty="0">
                <a:solidFill>
                  <a:schemeClr val="tx1"/>
                </a:solidFill>
              </a:rPr>
              <a:t>Après plusieurs tentatives , un télé conseiller prend l’appel et la réclamation client </a:t>
            </a: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endParaRPr lang="fr-FR" sz="800" dirty="0">
              <a:solidFill>
                <a:schemeClr val="tx1"/>
              </a:solidFill>
            </a:endParaRP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72471" y="4945462"/>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810724" y="3082258"/>
            <a:ext cx="1016969"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Télé conseiller  : </a:t>
            </a:r>
            <a:r>
              <a:rPr lang="fr-FR" sz="800" dirty="0">
                <a:solidFill>
                  <a:schemeClr val="tx1"/>
                </a:solidFill>
              </a:rPr>
              <a:t>satisfait</a:t>
            </a:r>
          </a:p>
        </p:txBody>
      </p:sp>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150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Cliente Particulier , auto Entrepreneur Solidaire et sociale</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5865416" y="396994"/>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2827235" y="779680"/>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saisit la réclamation  dans l’outil de réclamation</a:t>
            </a:r>
          </a:p>
          <a:p>
            <a:endParaRPr lang="fr-FR" sz="800" dirty="0">
              <a:solidFill>
                <a:schemeClr val="tx1"/>
              </a:solidFill>
            </a:endParaRPr>
          </a:p>
          <a:p>
            <a:r>
              <a:rPr lang="fr-FR" sz="800" dirty="0">
                <a:solidFill>
                  <a:schemeClr val="tx1"/>
                </a:solidFill>
              </a:rPr>
              <a:t>Envoi un accusé de réception au client par mail</a:t>
            </a:r>
          </a:p>
          <a:p>
            <a:endParaRPr lang="fr-FR" sz="800" dirty="0">
              <a:solidFill>
                <a:schemeClr val="tx1"/>
              </a:solidFill>
            </a:endParaRPr>
          </a:p>
          <a:p>
            <a:r>
              <a:rPr lang="fr-FR" sz="800" dirty="0">
                <a:solidFill>
                  <a:schemeClr val="tx1"/>
                </a:solidFill>
              </a:rPr>
              <a:t>Le conseiller reçoit une notification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829750" y="3306380"/>
            <a:ext cx="882780"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dirty="0">
                <a:solidFill>
                  <a:schemeClr val="tx1"/>
                </a:solidFill>
              </a:rPr>
              <a:t> </a:t>
            </a:r>
          </a:p>
          <a:p>
            <a:pPr marL="84138" indent="-84138">
              <a:buFont typeface="Wingdings" panose="05000000000000000000" pitchFamily="2" charset="2"/>
              <a:buChar char="§"/>
            </a:pPr>
            <a:r>
              <a:rPr lang="fr-FR" sz="800" dirty="0">
                <a:solidFill>
                  <a:schemeClr val="tx1"/>
                </a:solidFill>
              </a:rPr>
              <a:t>Le client : Colère </a:t>
            </a:r>
          </a:p>
          <a:p>
            <a:pPr marL="84138" indent="-84138">
              <a:buFont typeface="Wingdings" panose="05000000000000000000" pitchFamily="2" charset="2"/>
              <a:buChar char="§"/>
            </a:pPr>
            <a:r>
              <a:rPr lang="fr-FR" sz="800" dirty="0">
                <a:solidFill>
                  <a:schemeClr val="tx1"/>
                </a:solidFill>
              </a:rPr>
              <a:t>+ Frustration , il n’a pas encore reçu de référence ni de confirmation de résolution</a:t>
            </a:r>
          </a:p>
          <a:p>
            <a:pPr marL="84138" indent="-84138">
              <a:buFont typeface="Wingdings" panose="05000000000000000000" pitchFamily="2" charset="2"/>
              <a:buChar char="§"/>
            </a:pPr>
            <a:r>
              <a:rPr lang="fr-FR" sz="800" dirty="0">
                <a:solidFill>
                  <a:schemeClr val="tx1"/>
                </a:solidFill>
              </a:rPr>
              <a:t>  </a:t>
            </a:r>
          </a:p>
        </p:txBody>
      </p:sp>
      <p:sp>
        <p:nvSpPr>
          <p:cNvPr id="44" name="Rectangle 43">
            <a:extLst>
              <a:ext uri="{FF2B5EF4-FFF2-40B4-BE49-F238E27FC236}">
                <a16:creationId xmlns:a16="http://schemas.microsoft.com/office/drawing/2014/main" id="{3B5FFD4F-2C4F-88B7-F96C-15B93A990DD9}"/>
              </a:ext>
            </a:extLst>
          </p:cNvPr>
          <p:cNvSpPr/>
          <p:nvPr/>
        </p:nvSpPr>
        <p:spPr>
          <a:xfrm>
            <a:off x="3830511" y="813572"/>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qualifie renseigne les différentes informations et attache les pièces justificatives  , et se trompe dans la qualification (domaine bancaire) </a:t>
            </a:r>
            <a:endParaRPr lang="en-GB" sz="800" dirty="0">
              <a:solidFill>
                <a:schemeClr val="tx1"/>
              </a:solidFill>
            </a:endParaRPr>
          </a:p>
        </p:txBody>
      </p:sp>
      <p:sp>
        <p:nvSpPr>
          <p:cNvPr id="48" name="Rectangle 47">
            <a:extLst>
              <a:ext uri="{FF2B5EF4-FFF2-40B4-BE49-F238E27FC236}">
                <a16:creationId xmlns:a16="http://schemas.microsoft.com/office/drawing/2014/main" id="{A923CAB8-3500-A8EA-F908-2C2C529E70D9}"/>
              </a:ext>
            </a:extLst>
          </p:cNvPr>
          <p:cNvSpPr/>
          <p:nvPr/>
        </p:nvSpPr>
        <p:spPr>
          <a:xfrm>
            <a:off x="4999446" y="838546"/>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télé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4976383" y="3418710"/>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Télé 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Devient  inquiet et furieux , sa réclamation n’est pas encore traitée </a:t>
            </a:r>
          </a:p>
          <a:p>
            <a:pPr marL="84138" indent="-84138">
              <a:buFont typeface="Wingdings" panose="05000000000000000000" pitchFamily="2" charset="2"/>
              <a:buChar char="§"/>
            </a:pPr>
            <a:r>
              <a:rPr lang="fr-FR" sz="800" dirty="0">
                <a:solidFill>
                  <a:schemeClr val="tx1"/>
                </a:solidFill>
              </a:rPr>
              <a:t>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092650" y="861641"/>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204369" y="3328122"/>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Télé 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501889" y="4924269"/>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158012" y="861641"/>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231583" y="3321702"/>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gêné, mal à l’aise </a:t>
            </a:r>
          </a:p>
          <a:p>
            <a:endParaRPr lang="fr-FR" sz="800"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8393953" y="861641"/>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8348635" y="3102669"/>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a:t>
            </a:r>
            <a:r>
              <a:rPr lang="fr-FR" sz="800" dirty="0">
                <a:solidFill>
                  <a:schemeClr val="tx1"/>
                </a:solidFill>
              </a:rPr>
              <a:t>: neutre</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stressé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9441321" y="861641"/>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5"/>
          <a:srcRect l="70565" t="28960" r="2538" b="23165"/>
          <a:stretch/>
        </p:blipFill>
        <p:spPr>
          <a:xfrm>
            <a:off x="8809874" y="4935555"/>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9407731" y="3255700"/>
            <a:ext cx="881716"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 perplexe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met des commentaires négatifs sur les réseaux sociaux , risque  d’image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5"/>
          <a:srcRect l="70565" t="28960" r="2538" b="23165"/>
          <a:stretch/>
        </p:blipFill>
        <p:spPr>
          <a:xfrm>
            <a:off x="9947762" y="4945117"/>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0404949" y="861641"/>
            <a:ext cx="1092955"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0404950" y="3047955"/>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6"/>
          <a:srcRect l="70641" t="38213" r="16556" b="40963"/>
          <a:stretch/>
        </p:blipFill>
        <p:spPr>
          <a:xfrm>
            <a:off x="10904715" y="4918793"/>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364869" y="4929837"/>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5"/>
          <a:srcRect l="70565" t="28960" r="2538" b="23165"/>
          <a:stretch/>
        </p:blipFill>
        <p:spPr>
          <a:xfrm>
            <a:off x="7615995" y="4945462"/>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635474" y="5294734"/>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12" name="Rectangle 11">
            <a:extLst>
              <a:ext uri="{FF2B5EF4-FFF2-40B4-BE49-F238E27FC236}">
                <a16:creationId xmlns:a16="http://schemas.microsoft.com/office/drawing/2014/main" id="{72173A72-848A-C751-B5D4-3829DC049FA1}"/>
              </a:ext>
            </a:extLst>
          </p:cNvPr>
          <p:cNvSpPr/>
          <p:nvPr/>
        </p:nvSpPr>
        <p:spPr>
          <a:xfrm>
            <a:off x="2805871" y="5305757"/>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3887184" y="5305757"/>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4991356" y="5315665"/>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199701" y="5322579"/>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103257" y="5325179"/>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404739" y="5305757"/>
            <a:ext cx="1260269"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97211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0685204" y="5322776"/>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635905" y="321084"/>
            <a:ext cx="93256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608939" y="330586"/>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sp>
        <p:nvSpPr>
          <p:cNvPr id="69" name="Flèche : chevron 68">
            <a:extLst>
              <a:ext uri="{FF2B5EF4-FFF2-40B4-BE49-F238E27FC236}">
                <a16:creationId xmlns:a16="http://schemas.microsoft.com/office/drawing/2014/main" id="{DC7E2405-49BC-BABF-E5BF-22C860C37338}"/>
              </a:ext>
            </a:extLst>
          </p:cNvPr>
          <p:cNvSpPr/>
          <p:nvPr/>
        </p:nvSpPr>
        <p:spPr>
          <a:xfrm>
            <a:off x="2609495" y="313252"/>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3810062" y="3148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4865588" y="321868"/>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5930163" y="315583"/>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6975386" y="32108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029658" y="31560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085184" y="32108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140709" y="317534"/>
            <a:ext cx="1415385"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694095" y="748846"/>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pic>
        <p:nvPicPr>
          <p:cNvPr id="2" name="Image 1">
            <a:extLst>
              <a:ext uri="{FF2B5EF4-FFF2-40B4-BE49-F238E27FC236}">
                <a16:creationId xmlns:a16="http://schemas.microsoft.com/office/drawing/2014/main" id="{902B7900-F602-31B8-BC2D-F3393CD17CD7}"/>
              </a:ext>
            </a:extLst>
          </p:cNvPr>
          <p:cNvPicPr>
            <a:picLocks noChangeAspect="1"/>
          </p:cNvPicPr>
          <p:nvPr/>
        </p:nvPicPr>
        <p:blipFill>
          <a:blip r:embed="rId7"/>
          <a:stretch>
            <a:fillRect/>
          </a:stretch>
        </p:blipFill>
        <p:spPr>
          <a:xfrm>
            <a:off x="2983892" y="4936428"/>
            <a:ext cx="304826" cy="304826"/>
          </a:xfrm>
          <a:prstGeom prst="rect">
            <a:avLst/>
          </a:prstGeom>
        </p:spPr>
      </p:pic>
      <p:pic>
        <p:nvPicPr>
          <p:cNvPr id="5" name="Image 4">
            <a:extLst>
              <a:ext uri="{FF2B5EF4-FFF2-40B4-BE49-F238E27FC236}">
                <a16:creationId xmlns:a16="http://schemas.microsoft.com/office/drawing/2014/main" id="{07CA752B-4E0B-8AC7-5122-7796DD8DCB07}"/>
              </a:ext>
            </a:extLst>
          </p:cNvPr>
          <p:cNvPicPr>
            <a:picLocks noChangeAspect="1"/>
          </p:cNvPicPr>
          <p:nvPr/>
        </p:nvPicPr>
        <p:blipFill rotWithShape="1">
          <a:blip r:embed="rId8"/>
          <a:srcRect l="62867" t="39175" r="27629" b="44235"/>
          <a:stretch/>
        </p:blipFill>
        <p:spPr>
          <a:xfrm>
            <a:off x="4023636" y="4918793"/>
            <a:ext cx="353356" cy="346975"/>
          </a:xfrm>
          <a:prstGeom prst="rect">
            <a:avLst/>
          </a:prstGeom>
        </p:spPr>
      </p:pic>
    </p:spTree>
    <p:extLst>
      <p:ext uri="{BB962C8B-B14F-4D97-AF65-F5344CB8AC3E}">
        <p14:creationId xmlns:p14="http://schemas.microsoft.com/office/powerpoint/2010/main" val="2374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F459CF-C916-3CF1-781D-E793A4FE94D6}"/>
              </a:ext>
            </a:extLst>
          </p:cNvPr>
          <p:cNvPicPr>
            <a:picLocks noChangeAspect="1"/>
          </p:cNvPicPr>
          <p:nvPr/>
        </p:nvPicPr>
        <p:blipFill>
          <a:blip r:embed="rId3"/>
          <a:stretch>
            <a:fillRect/>
          </a:stretch>
        </p:blipFill>
        <p:spPr>
          <a:xfrm>
            <a:off x="971574" y="0"/>
            <a:ext cx="10248853" cy="6858000"/>
          </a:xfrm>
          <a:prstGeom prst="rect">
            <a:avLst/>
          </a:prstGeom>
        </p:spPr>
      </p:pic>
    </p:spTree>
    <p:extLst>
      <p:ext uri="{BB962C8B-B14F-4D97-AF65-F5344CB8AC3E}">
        <p14:creationId xmlns:p14="http://schemas.microsoft.com/office/powerpoint/2010/main" val="293993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5DE1FA-250E-E0DE-234C-55F556AEF21A}"/>
              </a:ext>
            </a:extLst>
          </p:cNvPr>
          <p:cNvSpPr/>
          <p:nvPr/>
        </p:nvSpPr>
        <p:spPr>
          <a:xfrm>
            <a:off x="415635" y="452284"/>
            <a:ext cx="8285913" cy="14551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00" dirty="0">
                <a:solidFill>
                  <a:schemeClr val="tx1"/>
                </a:solidFill>
              </a:rPr>
              <a:t>Idées Imane :</a:t>
            </a:r>
          </a:p>
          <a:p>
            <a:r>
              <a:rPr lang="en-GB" sz="1000" dirty="0">
                <a:solidFill>
                  <a:schemeClr val="tx1"/>
                </a:solidFill>
                <a:highlight>
                  <a:srgbClr val="FFFF00"/>
                </a:highlight>
              </a:rPr>
              <a:t>1 – Robot qui </a:t>
            </a:r>
            <a:r>
              <a:rPr lang="en-GB" sz="1000" dirty="0" err="1">
                <a:solidFill>
                  <a:schemeClr val="tx1"/>
                </a:solidFill>
                <a:highlight>
                  <a:srgbClr val="FFFF00"/>
                </a:highlight>
              </a:rPr>
              <a:t>prend</a:t>
            </a:r>
            <a:r>
              <a:rPr lang="en-GB" sz="1000" dirty="0">
                <a:solidFill>
                  <a:schemeClr val="tx1"/>
                </a:solidFill>
                <a:highlight>
                  <a:srgbClr val="FFFF00"/>
                </a:highlight>
              </a:rPr>
              <a:t> les </a:t>
            </a:r>
            <a:r>
              <a:rPr lang="en-GB" sz="1000" dirty="0" err="1">
                <a:solidFill>
                  <a:schemeClr val="tx1"/>
                </a:solidFill>
                <a:highlight>
                  <a:srgbClr val="FFFF00"/>
                </a:highlight>
              </a:rPr>
              <a:t>appels</a:t>
            </a:r>
            <a:r>
              <a:rPr lang="en-GB" sz="1000" dirty="0">
                <a:solidFill>
                  <a:schemeClr val="tx1"/>
                </a:solidFill>
                <a:highlight>
                  <a:srgbClr val="FFFF00"/>
                </a:highlight>
              </a:rPr>
              <a:t>, capable </a:t>
            </a:r>
            <a:r>
              <a:rPr lang="en-GB" sz="1000" dirty="0" err="1">
                <a:solidFill>
                  <a:schemeClr val="tx1"/>
                </a:solidFill>
                <a:highlight>
                  <a:srgbClr val="FFFF00"/>
                </a:highlight>
              </a:rPr>
              <a:t>d’interpreter</a:t>
            </a:r>
            <a:r>
              <a:rPr lang="en-GB" sz="1000" dirty="0">
                <a:solidFill>
                  <a:schemeClr val="tx1"/>
                </a:solidFill>
                <a:highlight>
                  <a:srgbClr val="FFFF00"/>
                </a:highlight>
              </a:rPr>
              <a:t> la reclamation et de </a:t>
            </a:r>
            <a:r>
              <a:rPr lang="en-GB" sz="1000" dirty="0" err="1">
                <a:solidFill>
                  <a:schemeClr val="tx1"/>
                </a:solidFill>
                <a:highlight>
                  <a:srgbClr val="FFFF00"/>
                </a:highlight>
              </a:rPr>
              <a:t>l’enregistrer</a:t>
            </a:r>
            <a:r>
              <a:rPr lang="en-GB" sz="1000" dirty="0">
                <a:solidFill>
                  <a:schemeClr val="tx1"/>
                </a:solidFill>
                <a:highlight>
                  <a:srgbClr val="FFFF00"/>
                </a:highlight>
              </a:rPr>
              <a:t> ,  </a:t>
            </a:r>
            <a:r>
              <a:rPr lang="en-GB" sz="1000" dirty="0" err="1">
                <a:solidFill>
                  <a:schemeClr val="tx1"/>
                </a:solidFill>
                <a:highlight>
                  <a:srgbClr val="FFFF00"/>
                </a:highlight>
              </a:rPr>
              <a:t>quand</a:t>
            </a:r>
            <a:r>
              <a:rPr lang="en-GB" sz="1000" dirty="0">
                <a:solidFill>
                  <a:schemeClr val="tx1"/>
                </a:solidFill>
                <a:highlight>
                  <a:srgbClr val="FFFF00"/>
                </a:highlight>
              </a:rPr>
              <a:t> il </a:t>
            </a:r>
            <a:r>
              <a:rPr lang="en-GB" sz="1000" dirty="0" err="1">
                <a:solidFill>
                  <a:schemeClr val="tx1"/>
                </a:solidFill>
                <a:highlight>
                  <a:srgbClr val="FFFF00"/>
                </a:highlight>
              </a:rPr>
              <a:t>n’arrive</a:t>
            </a:r>
            <a:r>
              <a:rPr lang="en-GB" sz="1000" dirty="0">
                <a:solidFill>
                  <a:schemeClr val="tx1"/>
                </a:solidFill>
                <a:highlight>
                  <a:srgbClr val="FFFF00"/>
                </a:highlight>
              </a:rPr>
              <a:t> pas à </a:t>
            </a:r>
            <a:r>
              <a:rPr lang="en-GB" sz="1000" dirty="0" err="1">
                <a:solidFill>
                  <a:schemeClr val="tx1"/>
                </a:solidFill>
                <a:highlight>
                  <a:srgbClr val="FFFF00"/>
                </a:highlight>
              </a:rPr>
              <a:t>l’interpreter</a:t>
            </a:r>
            <a:r>
              <a:rPr lang="en-GB" sz="1000" dirty="0">
                <a:solidFill>
                  <a:schemeClr val="tx1"/>
                </a:solidFill>
                <a:highlight>
                  <a:srgbClr val="FFFF00"/>
                </a:highlight>
              </a:rPr>
              <a:t> ca route </a:t>
            </a:r>
            <a:r>
              <a:rPr lang="en-GB" sz="1000" dirty="0" err="1">
                <a:solidFill>
                  <a:schemeClr val="tx1"/>
                </a:solidFill>
                <a:highlight>
                  <a:srgbClr val="FFFF00"/>
                </a:highlight>
              </a:rPr>
              <a:t>vers</a:t>
            </a:r>
            <a:r>
              <a:rPr lang="en-GB" sz="1000" dirty="0">
                <a:solidFill>
                  <a:schemeClr val="tx1"/>
                </a:solidFill>
                <a:highlight>
                  <a:srgbClr val="FFFF00"/>
                </a:highlight>
              </a:rPr>
              <a:t> un </a:t>
            </a:r>
            <a:r>
              <a:rPr lang="en-GB" sz="1000" dirty="0" err="1">
                <a:solidFill>
                  <a:schemeClr val="tx1"/>
                </a:solidFill>
                <a:highlight>
                  <a:srgbClr val="FFFF00"/>
                </a:highlight>
              </a:rPr>
              <a:t>télé</a:t>
            </a:r>
            <a:r>
              <a:rPr lang="en-GB" sz="1000" dirty="0">
                <a:solidFill>
                  <a:schemeClr val="tx1"/>
                </a:solidFill>
                <a:highlight>
                  <a:srgbClr val="FFFF00"/>
                </a:highlight>
              </a:rPr>
              <a:t> </a:t>
            </a:r>
            <a:r>
              <a:rPr lang="en-GB" sz="1000" dirty="0" err="1">
                <a:solidFill>
                  <a:schemeClr val="tx1"/>
                </a:solidFill>
                <a:highlight>
                  <a:srgbClr val="FFFF00"/>
                </a:highlight>
              </a:rPr>
              <a:t>conseiller</a:t>
            </a:r>
            <a:endParaRPr lang="en-GB" sz="1000" dirty="0">
              <a:solidFill>
                <a:schemeClr val="tx1"/>
              </a:solidFill>
              <a:highlight>
                <a:srgbClr val="FFFF00"/>
              </a:highlight>
            </a:endParaRPr>
          </a:p>
          <a:p>
            <a:r>
              <a:rPr lang="en-GB" sz="1000" dirty="0">
                <a:solidFill>
                  <a:schemeClr val="tx1"/>
                </a:solidFill>
              </a:rPr>
              <a:t>2- Augmenter le </a:t>
            </a:r>
            <a:r>
              <a:rPr lang="en-GB" sz="1000" dirty="0" err="1">
                <a:solidFill>
                  <a:schemeClr val="tx1"/>
                </a:solidFill>
              </a:rPr>
              <a:t>nombre</a:t>
            </a:r>
            <a:r>
              <a:rPr lang="en-GB" sz="1000" dirty="0">
                <a:solidFill>
                  <a:schemeClr val="tx1"/>
                </a:solidFill>
              </a:rPr>
              <a:t> de tele </a:t>
            </a:r>
            <a:r>
              <a:rPr lang="en-GB" sz="1000" dirty="0" err="1">
                <a:solidFill>
                  <a:schemeClr val="tx1"/>
                </a:solidFill>
              </a:rPr>
              <a:t>conseillers</a:t>
            </a:r>
            <a:endParaRPr lang="en-GB" sz="1000" dirty="0">
              <a:solidFill>
                <a:schemeClr val="tx1"/>
              </a:solidFill>
            </a:endParaRPr>
          </a:p>
          <a:p>
            <a:r>
              <a:rPr lang="en-GB" sz="1000" dirty="0">
                <a:solidFill>
                  <a:schemeClr val="tx1"/>
                </a:solidFill>
              </a:rPr>
              <a:t>3- Optimisation de </a:t>
            </a:r>
            <a:r>
              <a:rPr lang="en-GB" sz="1000" dirty="0" err="1">
                <a:solidFill>
                  <a:schemeClr val="tx1"/>
                </a:solidFill>
              </a:rPr>
              <a:t>l’affectation</a:t>
            </a:r>
            <a:r>
              <a:rPr lang="en-GB" sz="1000" dirty="0">
                <a:solidFill>
                  <a:schemeClr val="tx1"/>
                </a:solidFill>
              </a:rPr>
              <a:t> des apples </a:t>
            </a:r>
          </a:p>
          <a:p>
            <a:r>
              <a:rPr lang="en-GB" sz="1000" dirty="0">
                <a:solidFill>
                  <a:schemeClr val="tx1"/>
                </a:solidFill>
              </a:rPr>
              <a:t>4- </a:t>
            </a:r>
            <a:r>
              <a:rPr lang="en-GB" sz="1000" dirty="0" err="1">
                <a:solidFill>
                  <a:schemeClr val="tx1"/>
                </a:solidFill>
              </a:rPr>
              <a:t>Ouvrir</a:t>
            </a:r>
            <a:r>
              <a:rPr lang="en-GB" sz="1000" dirty="0">
                <a:solidFill>
                  <a:schemeClr val="tx1"/>
                </a:solidFill>
              </a:rPr>
              <a:t> un canal Web/Mobile de reclamation qui </a:t>
            </a:r>
            <a:r>
              <a:rPr lang="en-GB" sz="1000" dirty="0" err="1">
                <a:solidFill>
                  <a:schemeClr val="tx1"/>
                </a:solidFill>
              </a:rPr>
              <a:t>enregistre</a:t>
            </a:r>
            <a:r>
              <a:rPr lang="en-GB" sz="1000" dirty="0">
                <a:solidFill>
                  <a:schemeClr val="tx1"/>
                </a:solidFill>
              </a:rPr>
              <a:t> </a:t>
            </a:r>
            <a:r>
              <a:rPr lang="en-GB" sz="1000" dirty="0" err="1">
                <a:solidFill>
                  <a:schemeClr val="tx1"/>
                </a:solidFill>
              </a:rPr>
              <a:t>automatiquement</a:t>
            </a:r>
            <a:r>
              <a:rPr lang="en-GB" sz="1000" dirty="0">
                <a:solidFill>
                  <a:schemeClr val="tx1"/>
                </a:solidFill>
              </a:rPr>
              <a:t> les reclamations</a:t>
            </a:r>
          </a:p>
          <a:p>
            <a:r>
              <a:rPr lang="en-GB" sz="1000" dirty="0">
                <a:solidFill>
                  <a:schemeClr val="tx1"/>
                </a:solidFill>
              </a:rPr>
              <a:t>5- </a:t>
            </a:r>
            <a:r>
              <a:rPr lang="en-GB" sz="1000" dirty="0" err="1">
                <a:solidFill>
                  <a:schemeClr val="tx1"/>
                </a:solidFill>
              </a:rPr>
              <a:t>Piloter</a:t>
            </a:r>
            <a:r>
              <a:rPr lang="en-GB" sz="1000" dirty="0">
                <a:solidFill>
                  <a:schemeClr val="tx1"/>
                </a:solidFill>
              </a:rPr>
              <a:t> et </a:t>
            </a:r>
            <a:r>
              <a:rPr lang="en-GB" sz="1000" dirty="0" err="1">
                <a:solidFill>
                  <a:schemeClr val="tx1"/>
                </a:solidFill>
              </a:rPr>
              <a:t>mesurer</a:t>
            </a:r>
            <a:r>
              <a:rPr lang="en-GB" sz="1000" dirty="0">
                <a:solidFill>
                  <a:schemeClr val="tx1"/>
                </a:solidFill>
              </a:rPr>
              <a:t> les temps de </a:t>
            </a:r>
            <a:r>
              <a:rPr lang="en-GB" sz="1000" dirty="0" err="1">
                <a:solidFill>
                  <a:schemeClr val="tx1"/>
                </a:solidFill>
              </a:rPr>
              <a:t>réponse</a:t>
            </a:r>
            <a:endParaRPr lang="en-GB" sz="1000" dirty="0">
              <a:solidFill>
                <a:schemeClr val="tx1"/>
              </a:solidFill>
            </a:endParaRPr>
          </a:p>
          <a:p>
            <a:r>
              <a:rPr lang="en-GB" sz="1000" dirty="0">
                <a:solidFill>
                  <a:schemeClr val="tx1"/>
                </a:solidFill>
              </a:rPr>
              <a:t>6- </a:t>
            </a:r>
            <a:r>
              <a:rPr lang="en-GB" sz="1000" dirty="0" err="1">
                <a:solidFill>
                  <a:schemeClr val="tx1"/>
                </a:solidFill>
              </a:rPr>
              <a:t>Etendre</a:t>
            </a:r>
            <a:r>
              <a:rPr lang="en-GB" sz="1000" dirty="0">
                <a:solidFill>
                  <a:schemeClr val="tx1"/>
                </a:solidFill>
              </a:rPr>
              <a:t> la </a:t>
            </a:r>
            <a:r>
              <a:rPr lang="en-GB" sz="1000" dirty="0" err="1">
                <a:solidFill>
                  <a:schemeClr val="tx1"/>
                </a:solidFill>
              </a:rPr>
              <a:t>plage</a:t>
            </a:r>
            <a:r>
              <a:rPr lang="en-GB" sz="1000" dirty="0">
                <a:solidFill>
                  <a:schemeClr val="tx1"/>
                </a:solidFill>
              </a:rPr>
              <a:t> </a:t>
            </a:r>
            <a:r>
              <a:rPr lang="en-GB" sz="1000" dirty="0" err="1">
                <a:solidFill>
                  <a:schemeClr val="tx1"/>
                </a:solidFill>
              </a:rPr>
              <a:t>horaire</a:t>
            </a:r>
            <a:r>
              <a:rPr lang="en-GB" sz="1000" dirty="0">
                <a:solidFill>
                  <a:schemeClr val="tx1"/>
                </a:solidFill>
              </a:rPr>
              <a:t> du centre </a:t>
            </a:r>
            <a:r>
              <a:rPr lang="en-GB" sz="1000" dirty="0" err="1">
                <a:solidFill>
                  <a:schemeClr val="tx1"/>
                </a:solidFill>
              </a:rPr>
              <a:t>d’appel</a:t>
            </a:r>
            <a:r>
              <a:rPr lang="en-GB" sz="1000" dirty="0">
                <a:solidFill>
                  <a:schemeClr val="tx1"/>
                </a:solidFill>
              </a:rPr>
              <a:t> pour </a:t>
            </a:r>
            <a:r>
              <a:rPr lang="en-GB" sz="1000" dirty="0" err="1">
                <a:solidFill>
                  <a:schemeClr val="tx1"/>
                </a:solidFill>
              </a:rPr>
              <a:t>éviter</a:t>
            </a:r>
            <a:r>
              <a:rPr lang="en-GB" sz="1000" dirty="0">
                <a:solidFill>
                  <a:schemeClr val="tx1"/>
                </a:solidFill>
              </a:rPr>
              <a:t> les concentration     </a:t>
            </a:r>
          </a:p>
        </p:txBody>
      </p:sp>
      <p:sp>
        <p:nvSpPr>
          <p:cNvPr id="4" name="ZoneTexte 3">
            <a:extLst>
              <a:ext uri="{FF2B5EF4-FFF2-40B4-BE49-F238E27FC236}">
                <a16:creationId xmlns:a16="http://schemas.microsoft.com/office/drawing/2014/main" id="{76E9366E-A79A-07DC-D653-A8D2AA138754}"/>
              </a:ext>
            </a:extLst>
          </p:cNvPr>
          <p:cNvSpPr txBox="1"/>
          <p:nvPr/>
        </p:nvSpPr>
        <p:spPr>
          <a:xfrm>
            <a:off x="415634" y="2200776"/>
            <a:ext cx="8285913" cy="1169551"/>
          </a:xfrm>
          <a:prstGeom prst="rect">
            <a:avLst/>
          </a:prstGeom>
          <a:noFill/>
          <a:ln>
            <a:solidFill>
              <a:schemeClr val="accent1">
                <a:shade val="15000"/>
              </a:schemeClr>
            </a:solidFill>
          </a:ln>
        </p:spPr>
        <p:txBody>
          <a:bodyPr wrap="square">
            <a:spAutoFit/>
          </a:bodyPr>
          <a:lstStyle/>
          <a:p>
            <a:r>
              <a:rPr lang="fr-FR" sz="1000" dirty="0"/>
              <a:t>Idées Rajaa </a:t>
            </a:r>
          </a:p>
          <a:p>
            <a:r>
              <a:rPr lang="fr-FR" sz="1000" dirty="0"/>
              <a:t>1/ Contact Agence/SMS CC</a:t>
            </a:r>
          </a:p>
          <a:p>
            <a:r>
              <a:rPr lang="fr-FR" sz="1000" dirty="0"/>
              <a:t>2/Contact </a:t>
            </a:r>
            <a:r>
              <a:rPr lang="fr-FR" sz="1000" dirty="0" err="1"/>
              <a:t>CRc</a:t>
            </a:r>
            <a:r>
              <a:rPr lang="fr-FR" sz="1000" dirty="0"/>
              <a:t> 24/7</a:t>
            </a:r>
          </a:p>
          <a:p>
            <a:r>
              <a:rPr lang="fr-FR" sz="1000" dirty="0"/>
              <a:t>3/ Préciser les </a:t>
            </a:r>
            <a:r>
              <a:rPr lang="fr-FR" sz="1000" dirty="0" err="1"/>
              <a:t>nums</a:t>
            </a:r>
            <a:r>
              <a:rPr lang="fr-FR" sz="1000" dirty="0"/>
              <a:t> clairement sur (Appli,  Site, DAB)</a:t>
            </a:r>
          </a:p>
          <a:p>
            <a:r>
              <a:rPr lang="fr-FR" sz="1000" dirty="0">
                <a:highlight>
                  <a:srgbClr val="FFFF00"/>
                </a:highlight>
              </a:rPr>
              <a:t>4/ Utiliser </a:t>
            </a:r>
            <a:r>
              <a:rPr lang="fr-FR" sz="1000" dirty="0" err="1">
                <a:highlight>
                  <a:srgbClr val="FFFF00"/>
                </a:highlight>
              </a:rPr>
              <a:t>whatsup</a:t>
            </a:r>
            <a:r>
              <a:rPr lang="fr-FR" sz="1000" dirty="0">
                <a:highlight>
                  <a:srgbClr val="FFFF00"/>
                </a:highlight>
              </a:rPr>
              <a:t> pour recueillir réclamation</a:t>
            </a:r>
          </a:p>
          <a:p>
            <a:r>
              <a:rPr lang="fr-FR" sz="1000" dirty="0"/>
              <a:t>5/ Saisir Réclamation sur site Instit + App Mob</a:t>
            </a:r>
          </a:p>
          <a:p>
            <a:r>
              <a:rPr lang="fr-FR" sz="1000" dirty="0"/>
              <a:t>6/ Fixer objectif prise en charge réclamation chez les CC</a:t>
            </a:r>
          </a:p>
        </p:txBody>
      </p:sp>
      <p:sp>
        <p:nvSpPr>
          <p:cNvPr id="6" name="ZoneTexte 5">
            <a:extLst>
              <a:ext uri="{FF2B5EF4-FFF2-40B4-BE49-F238E27FC236}">
                <a16:creationId xmlns:a16="http://schemas.microsoft.com/office/drawing/2014/main" id="{7A0238EF-9874-B5B4-9C57-17E12C47A632}"/>
              </a:ext>
            </a:extLst>
          </p:cNvPr>
          <p:cNvSpPr txBox="1"/>
          <p:nvPr/>
        </p:nvSpPr>
        <p:spPr>
          <a:xfrm>
            <a:off x="415633" y="3600862"/>
            <a:ext cx="8285913" cy="1169551"/>
          </a:xfrm>
          <a:prstGeom prst="rect">
            <a:avLst/>
          </a:prstGeom>
          <a:noFill/>
          <a:ln>
            <a:solidFill>
              <a:schemeClr val="accent1">
                <a:shade val="15000"/>
              </a:schemeClr>
            </a:solidFill>
          </a:ln>
        </p:spPr>
        <p:txBody>
          <a:bodyPr wrap="square">
            <a:spAutoFit/>
          </a:bodyPr>
          <a:lstStyle/>
          <a:p>
            <a:r>
              <a:rPr lang="fr-FR" sz="1000" dirty="0"/>
              <a:t>Idées Aissatou </a:t>
            </a:r>
            <a:r>
              <a:rPr lang="fr-FR" sz="1000" dirty="0" err="1"/>
              <a:t>Rassoul</a:t>
            </a:r>
            <a:endParaRPr lang="fr-FR" sz="1000" dirty="0"/>
          </a:p>
          <a:p>
            <a:r>
              <a:rPr lang="fr-FR" sz="1000" dirty="0"/>
              <a:t>1- </a:t>
            </a:r>
            <a:r>
              <a:rPr lang="fr-FR" sz="1000" u="sng" dirty="0">
                <a:highlight>
                  <a:srgbClr val="FFFF00"/>
                </a:highlight>
              </a:rPr>
              <a:t>Avoir un répondeur automatique IA </a:t>
            </a:r>
          </a:p>
          <a:p>
            <a:r>
              <a:rPr lang="fr-FR" sz="1000" dirty="0"/>
              <a:t>2- Avoir plusieurs numéros de téléphone avec des équipes dédiées</a:t>
            </a:r>
          </a:p>
          <a:p>
            <a:r>
              <a:rPr lang="fr-FR" sz="1000" dirty="0"/>
              <a:t>3- SVI</a:t>
            </a:r>
          </a:p>
          <a:p>
            <a:r>
              <a:rPr lang="fr-FR" sz="1000" dirty="0"/>
              <a:t>4 - Bonus/ Malus des téléconseillers sur les appels répondus</a:t>
            </a:r>
          </a:p>
          <a:p>
            <a:r>
              <a:rPr lang="fr-FR" sz="1000" dirty="0"/>
              <a:t>5 - Renforcer les équipes des téléconseillers</a:t>
            </a:r>
          </a:p>
          <a:p>
            <a:r>
              <a:rPr lang="fr-FR" sz="1000" dirty="0"/>
              <a:t>6- Enregistrements des appels avec système de rappel</a:t>
            </a:r>
          </a:p>
        </p:txBody>
      </p:sp>
      <p:sp>
        <p:nvSpPr>
          <p:cNvPr id="8" name="ZoneTexte 7">
            <a:extLst>
              <a:ext uri="{FF2B5EF4-FFF2-40B4-BE49-F238E27FC236}">
                <a16:creationId xmlns:a16="http://schemas.microsoft.com/office/drawing/2014/main" id="{03F6B687-5E81-F761-04AE-408FC13DB379}"/>
              </a:ext>
            </a:extLst>
          </p:cNvPr>
          <p:cNvSpPr txBox="1"/>
          <p:nvPr/>
        </p:nvSpPr>
        <p:spPr>
          <a:xfrm>
            <a:off x="415632" y="4905584"/>
            <a:ext cx="8285913" cy="1654299"/>
          </a:xfrm>
          <a:prstGeom prst="rect">
            <a:avLst/>
          </a:prstGeom>
          <a:noFill/>
          <a:ln>
            <a:solidFill>
              <a:schemeClr val="accent1">
                <a:shade val="15000"/>
              </a:schemeClr>
            </a:solidFill>
          </a:ln>
        </p:spPr>
        <p:txBody>
          <a:bodyPr wrap="square">
            <a:spAutoFit/>
          </a:bodyPr>
          <a:lstStyle/>
          <a:p>
            <a:endParaRPr lang="fr-FR" sz="1050" dirty="0"/>
          </a:p>
          <a:p>
            <a:r>
              <a:rPr lang="fr-FR" sz="1050" dirty="0"/>
              <a:t>FRANK </a:t>
            </a:r>
          </a:p>
          <a:p>
            <a:r>
              <a:rPr lang="fr-FR" sz="1050" dirty="0"/>
              <a:t>1- </a:t>
            </a:r>
            <a:r>
              <a:rPr lang="fr-FR" sz="1000" dirty="0"/>
              <a:t>PLUS DE TELECONSIELLIER</a:t>
            </a:r>
          </a:p>
          <a:p>
            <a:r>
              <a:rPr lang="fr-FR" sz="1000" dirty="0"/>
              <a:t>2- Instaurer un </a:t>
            </a:r>
            <a:r>
              <a:rPr lang="fr-FR" sz="1000" dirty="0" err="1"/>
              <a:t>systeme</a:t>
            </a:r>
            <a:r>
              <a:rPr lang="fr-FR" sz="1000" dirty="0"/>
              <a:t> de rappel pour les appels manqués</a:t>
            </a:r>
          </a:p>
          <a:p>
            <a:r>
              <a:rPr lang="fr-FR" sz="1000" dirty="0"/>
              <a:t>3- Mise en place d'un système permettant d'agrémenter l'attente </a:t>
            </a:r>
          </a:p>
          <a:p>
            <a:r>
              <a:rPr lang="fr-FR" sz="1000" dirty="0"/>
              <a:t>4- </a:t>
            </a:r>
            <a:r>
              <a:rPr lang="fr-FR" sz="1000" dirty="0">
                <a:highlight>
                  <a:srgbClr val="FFFF00"/>
                </a:highlight>
              </a:rPr>
              <a:t>Utilisation de l'IA permettant une première prise en charge</a:t>
            </a:r>
          </a:p>
          <a:p>
            <a:r>
              <a:rPr lang="fr-FR" sz="1000" dirty="0"/>
              <a:t>5- Meilleure organisation des call center</a:t>
            </a:r>
          </a:p>
          <a:p>
            <a:r>
              <a:rPr lang="fr-FR" sz="1000" dirty="0"/>
              <a:t>6- Prévoir plus de ligne </a:t>
            </a:r>
          </a:p>
          <a:p>
            <a:r>
              <a:rPr lang="fr-FR" sz="1000" dirty="0"/>
              <a:t> </a:t>
            </a:r>
          </a:p>
          <a:p>
            <a:r>
              <a:rPr lang="fr-FR" sz="1000" dirty="0"/>
              <a:t>Dispose d’un menu contextuel</a:t>
            </a:r>
            <a:endParaRPr lang="en-GB" sz="1000" dirty="0"/>
          </a:p>
        </p:txBody>
      </p:sp>
      <p:sp>
        <p:nvSpPr>
          <p:cNvPr id="3" name="ZoneTexte 2">
            <a:extLst>
              <a:ext uri="{FF2B5EF4-FFF2-40B4-BE49-F238E27FC236}">
                <a16:creationId xmlns:a16="http://schemas.microsoft.com/office/drawing/2014/main" id="{A4A445EF-8C9E-3E2D-6844-F150BF62132B}"/>
              </a:ext>
            </a:extLst>
          </p:cNvPr>
          <p:cNvSpPr txBox="1"/>
          <p:nvPr/>
        </p:nvSpPr>
        <p:spPr>
          <a:xfrm>
            <a:off x="8812306" y="3851449"/>
            <a:ext cx="3110752" cy="2708434"/>
          </a:xfrm>
          <a:prstGeom prst="rect">
            <a:avLst/>
          </a:prstGeom>
          <a:noFill/>
        </p:spPr>
        <p:txBody>
          <a:bodyPr wrap="square">
            <a:spAutoFit/>
          </a:bodyPr>
          <a:lstStyle/>
          <a:p>
            <a:pPr algn="ctr"/>
            <a:r>
              <a:rPr lang="fr-FR" sz="1000" dirty="0"/>
              <a:t>Une partie intégrante du processus de Design </a:t>
            </a:r>
            <a:r>
              <a:rPr lang="fr-FR" sz="1000" dirty="0" err="1"/>
              <a:t>Thinking</a:t>
            </a:r>
            <a:r>
              <a:rPr lang="fr-FR" sz="1000" dirty="0"/>
              <a:t> consiste à définir </a:t>
            </a:r>
          </a:p>
          <a:p>
            <a:pPr algn="ctr"/>
            <a:r>
              <a:rPr lang="fr-FR" sz="1000" dirty="0"/>
              <a:t>un énoncé de problème significatif et susceptible d’inciter à l’action, </a:t>
            </a:r>
          </a:p>
          <a:p>
            <a:pPr algn="ctr"/>
            <a:r>
              <a:rPr lang="fr-FR" sz="1000" dirty="0"/>
              <a:t>que le design </a:t>
            </a:r>
            <a:r>
              <a:rPr lang="fr-FR" sz="1000" dirty="0" err="1"/>
              <a:t>thinker</a:t>
            </a:r>
            <a:r>
              <a:rPr lang="fr-FR" sz="1000" dirty="0"/>
              <a:t> s’attachera à résoudre.</a:t>
            </a:r>
          </a:p>
          <a:p>
            <a:pPr algn="ctr"/>
            <a:endParaRPr lang="fr-FR" sz="1000" dirty="0"/>
          </a:p>
          <a:p>
            <a:pPr algn="ctr"/>
            <a:r>
              <a:rPr lang="fr-FR" sz="1000" dirty="0"/>
              <a:t>En début de processus, </a:t>
            </a:r>
          </a:p>
          <a:p>
            <a:pPr algn="ctr"/>
            <a:r>
              <a:rPr lang="fr-FR" sz="1000" b="1" dirty="0"/>
              <a:t>on se concentre sur le problème </a:t>
            </a:r>
          </a:p>
          <a:p>
            <a:pPr algn="ctr"/>
            <a:r>
              <a:rPr lang="fr-FR" sz="1000" dirty="0"/>
              <a:t>et non sur la recherche de solution.</a:t>
            </a:r>
          </a:p>
          <a:p>
            <a:pPr algn="ctr"/>
            <a:endParaRPr lang="fr-FR" sz="1000" dirty="0"/>
          </a:p>
          <a:p>
            <a:pPr algn="ctr"/>
            <a:r>
              <a:rPr lang="fr-FR" sz="1400" b="1" dirty="0"/>
              <a:t>Comment pourrions-nous aider les</a:t>
            </a:r>
            <a:r>
              <a:rPr lang="fr-FR" sz="1400" b="1" dirty="0">
                <a:solidFill>
                  <a:srgbClr val="0070C0"/>
                </a:solidFill>
              </a:rPr>
              <a:t>[l’utilisateur]</a:t>
            </a:r>
          </a:p>
          <a:p>
            <a:pPr algn="ctr"/>
            <a:r>
              <a:rPr lang="fr-FR" sz="1400" b="1" dirty="0"/>
              <a:t>à satisfaire </a:t>
            </a:r>
            <a:r>
              <a:rPr lang="fr-FR" sz="1400" b="1" dirty="0">
                <a:solidFill>
                  <a:srgbClr val="0070C0"/>
                </a:solidFill>
              </a:rPr>
              <a:t>[un certain but ou besoin]</a:t>
            </a:r>
          </a:p>
          <a:p>
            <a:pPr algn="ctr"/>
            <a:r>
              <a:rPr lang="fr-FR" sz="1400" b="1" dirty="0"/>
              <a:t>en appliquant </a:t>
            </a:r>
            <a:r>
              <a:rPr lang="fr-FR" sz="1400" b="1" dirty="0">
                <a:solidFill>
                  <a:srgbClr val="0070C0"/>
                </a:solidFill>
              </a:rPr>
              <a:t>[certaines restrictions / certains principes]</a:t>
            </a:r>
            <a:r>
              <a:rPr lang="fr-FR" sz="1400" b="1" dirty="0"/>
              <a:t> ?</a:t>
            </a:r>
          </a:p>
        </p:txBody>
      </p:sp>
      <p:sp>
        <p:nvSpPr>
          <p:cNvPr id="7" name="ZoneTexte 6">
            <a:extLst>
              <a:ext uri="{FF2B5EF4-FFF2-40B4-BE49-F238E27FC236}">
                <a16:creationId xmlns:a16="http://schemas.microsoft.com/office/drawing/2014/main" id="{8102EE82-1527-87D0-FF15-1E2355571EB8}"/>
              </a:ext>
            </a:extLst>
          </p:cNvPr>
          <p:cNvSpPr txBox="1"/>
          <p:nvPr/>
        </p:nvSpPr>
        <p:spPr>
          <a:xfrm>
            <a:off x="197224" y="158967"/>
            <a:ext cx="5423647" cy="307777"/>
          </a:xfrm>
          <a:prstGeom prst="rect">
            <a:avLst/>
          </a:prstGeom>
          <a:noFill/>
        </p:spPr>
        <p:txBody>
          <a:bodyPr wrap="square">
            <a:spAutoFit/>
          </a:bodyPr>
          <a:lstStyle/>
          <a:p>
            <a:pPr algn="ctr"/>
            <a:r>
              <a:rPr lang="fr-FR" sz="1400" b="1" dirty="0" err="1"/>
              <a:t>Bainstorming</a:t>
            </a:r>
            <a:r>
              <a:rPr lang="fr-FR" sz="1400" b="1" dirty="0"/>
              <a:t> Question : </a:t>
            </a:r>
            <a:r>
              <a:rPr lang="fr-FR" sz="1400" dirty="0">
                <a:solidFill>
                  <a:srgbClr val="C00000"/>
                </a:solidFill>
              </a:rPr>
              <a:t>Comment assurer la joignabilité à 100%?</a:t>
            </a:r>
          </a:p>
        </p:txBody>
      </p:sp>
      <p:sp>
        <p:nvSpPr>
          <p:cNvPr id="9" name="ZoneTexte 8">
            <a:extLst>
              <a:ext uri="{FF2B5EF4-FFF2-40B4-BE49-F238E27FC236}">
                <a16:creationId xmlns:a16="http://schemas.microsoft.com/office/drawing/2014/main" id="{9A2BC499-13D5-1094-C7F1-7B9E922DBD7E}"/>
              </a:ext>
            </a:extLst>
          </p:cNvPr>
          <p:cNvSpPr txBox="1"/>
          <p:nvPr/>
        </p:nvSpPr>
        <p:spPr>
          <a:xfrm>
            <a:off x="8812306" y="135791"/>
            <a:ext cx="3379694" cy="1815882"/>
          </a:xfrm>
          <a:prstGeom prst="rect">
            <a:avLst/>
          </a:prstGeom>
          <a:noFill/>
        </p:spPr>
        <p:txBody>
          <a:bodyPr wrap="square">
            <a:spAutoFit/>
          </a:bodyPr>
          <a:lstStyle/>
          <a:p>
            <a:pPr algn="just"/>
            <a:r>
              <a:rPr lang="fr-FR" sz="1400" b="1" dirty="0"/>
              <a:t>Enoncé problématique : </a:t>
            </a:r>
            <a:r>
              <a:rPr lang="fr-FR" sz="1400" dirty="0">
                <a:solidFill>
                  <a:srgbClr val="C00000"/>
                </a:solidFill>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p>
        </p:txBody>
      </p:sp>
    </p:spTree>
    <p:extLst>
      <p:ext uri="{BB962C8B-B14F-4D97-AF65-F5344CB8AC3E}">
        <p14:creationId xmlns:p14="http://schemas.microsoft.com/office/powerpoint/2010/main" val="204424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D95008-8298-41BF-886E-DE6E39D08469}"/>
              </a:ext>
            </a:extLst>
          </p:cNvPr>
          <p:cNvSpPr>
            <a:spLocks noGrp="1"/>
          </p:cNvSpPr>
          <p:nvPr>
            <p:ph type="title"/>
          </p:nvPr>
        </p:nvSpPr>
        <p:spPr>
          <a:xfrm>
            <a:off x="433916" y="264108"/>
            <a:ext cx="11328000" cy="529825"/>
          </a:xfrm>
        </p:spPr>
        <p:txBody>
          <a:bodyPr/>
          <a:lstStyle/>
          <a:p>
            <a:r>
              <a:rPr lang="fr-FR" b="1" dirty="0"/>
              <a:t>Scenario ROSE / NOIR</a:t>
            </a:r>
          </a:p>
        </p:txBody>
      </p:sp>
      <p:sp>
        <p:nvSpPr>
          <p:cNvPr id="4" name="ZoneTexte 3">
            <a:extLst>
              <a:ext uri="{FF2B5EF4-FFF2-40B4-BE49-F238E27FC236}">
                <a16:creationId xmlns:a16="http://schemas.microsoft.com/office/drawing/2014/main" id="{E9C82C3B-1A8B-480B-A145-1550C20BA893}"/>
              </a:ext>
            </a:extLst>
          </p:cNvPr>
          <p:cNvSpPr txBox="1"/>
          <p:nvPr/>
        </p:nvSpPr>
        <p:spPr>
          <a:xfrm>
            <a:off x="372177" y="1190787"/>
            <a:ext cx="11389740" cy="5509200"/>
          </a:xfrm>
          <a:prstGeom prst="rect">
            <a:avLst/>
          </a:prstGeom>
          <a:noFill/>
        </p:spPr>
        <p:txBody>
          <a:bodyPr wrap="square">
            <a:spAutoFit/>
          </a:bodyPr>
          <a:lstStyle/>
          <a:p>
            <a:r>
              <a:rPr lang="fr-FR" sz="1600" b="1" dirty="0">
                <a:solidFill>
                  <a:srgbClr val="C00000"/>
                </a:solidFill>
                <a:highlight>
                  <a:srgbClr val="FFFF00"/>
                </a:highlight>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endParaRPr lang="fr-FR" sz="1600" b="1" dirty="0">
              <a:solidFill>
                <a:srgbClr val="C00000"/>
              </a:solidFill>
            </a:endParaRPr>
          </a:p>
          <a:p>
            <a:endParaRPr lang="fr-FR" sz="1600" dirty="0"/>
          </a:p>
          <a:p>
            <a:r>
              <a:rPr lang="fr-FR" sz="1600" dirty="0"/>
              <a:t>On fait ressortir les critères de réussite ou d’échec du projet et leurs conséquences</a:t>
            </a:r>
          </a:p>
          <a:p>
            <a:r>
              <a:rPr lang="fr-FR" sz="1600" dirty="0"/>
              <a:t>Le scénario rose et le scénario noir sont des techniques de réflexion qui aident à explorer différentes perspectives sur un sujet.</a:t>
            </a:r>
          </a:p>
          <a:p>
            <a:endParaRPr lang="fr-FR" sz="1600" dirty="0"/>
          </a:p>
          <a:p>
            <a:r>
              <a:rPr lang="fr-FR" sz="1600" b="1" dirty="0">
                <a:solidFill>
                  <a:srgbClr val="C00000"/>
                </a:solidFill>
                <a:highlight>
                  <a:srgbClr val="FFFF00"/>
                </a:highlight>
              </a:rPr>
              <a:t>Scénario rose : </a:t>
            </a:r>
          </a:p>
          <a:p>
            <a:r>
              <a:rPr lang="fr-FR" sz="1600" dirty="0"/>
              <a:t>- Imaginez le meilleur résultat possible lié au sujet : </a:t>
            </a:r>
            <a:r>
              <a:rPr lang="fr-FR" sz="1600" b="1" dirty="0">
                <a:solidFill>
                  <a:srgbClr val="C00000"/>
                </a:solidFill>
                <a:highlight>
                  <a:srgbClr val="FFFF00"/>
                </a:highlight>
              </a:rPr>
              <a:t>l’IA peut traiter la réclamation à 100%</a:t>
            </a:r>
          </a:p>
          <a:p>
            <a:r>
              <a:rPr lang="fr-FR" sz="1600" dirty="0"/>
              <a:t>   - Envisagez les aspects positifs, les opportunités, et les solutions idéales.</a:t>
            </a:r>
          </a:p>
          <a:p>
            <a:r>
              <a:rPr lang="fr-FR" sz="1600" dirty="0"/>
              <a:t>   - "Quels avantages pourraient découler de cette situation ?" </a:t>
            </a:r>
          </a:p>
          <a:p>
            <a:r>
              <a:rPr lang="fr-FR" sz="1600" dirty="0"/>
              <a:t>   - "Quelles actions pourraient conduire à un succès optimal ?"</a:t>
            </a:r>
          </a:p>
          <a:p>
            <a:endParaRPr lang="fr-FR" sz="1600" dirty="0"/>
          </a:p>
          <a:p>
            <a:r>
              <a:rPr lang="fr-FR" sz="1600" b="1" dirty="0">
                <a:solidFill>
                  <a:srgbClr val="C00000"/>
                </a:solidFill>
                <a:highlight>
                  <a:srgbClr val="FFFF00"/>
                </a:highlight>
              </a:rPr>
              <a:t>Scénario noir :</a:t>
            </a:r>
          </a:p>
          <a:p>
            <a:r>
              <a:rPr lang="fr-FR" sz="1600" dirty="0"/>
              <a:t>   - Pensez au pire scénario possible associé au sujet. </a:t>
            </a:r>
            <a:r>
              <a:rPr lang="fr-FR" sz="1600" b="1" dirty="0">
                <a:solidFill>
                  <a:srgbClr val="C00000"/>
                </a:solidFill>
                <a:highlight>
                  <a:srgbClr val="FFFF00"/>
                </a:highlight>
              </a:rPr>
              <a:t>l’IA doit orienter vers un téléconseiller</a:t>
            </a:r>
            <a:endParaRPr lang="fr-FR" sz="1600" dirty="0"/>
          </a:p>
          <a:p>
            <a:r>
              <a:rPr lang="fr-FR" sz="1600" dirty="0"/>
              <a:t>   - Identifiez les risques, les problèmes potentiels, et les conséquences négatives.</a:t>
            </a:r>
          </a:p>
          <a:p>
            <a:r>
              <a:rPr lang="fr-FR" sz="1600" dirty="0"/>
              <a:t>   - "Quels obstacles pourraient survenir ?" </a:t>
            </a:r>
          </a:p>
          <a:p>
            <a:r>
              <a:rPr lang="fr-FR" sz="1600" dirty="0"/>
              <a:t>   - "Quels sont les aspects les moins favorables de cette situation ?"</a:t>
            </a:r>
          </a:p>
          <a:p>
            <a:endParaRPr lang="fr-FR" sz="1600" dirty="0"/>
          </a:p>
          <a:p>
            <a:r>
              <a:rPr lang="fr-FR" sz="1600" dirty="0"/>
              <a:t>En combinant ces deux approches, vous obtenez une vision plus complète du sujet, ce qui peut vous aider à prendre des décisions éclairées. Cela permet également d'anticiper les défis potentiels tout en restant optimiste quant aux solutions possibles.</a:t>
            </a:r>
          </a:p>
          <a:p>
            <a:endParaRPr lang="fr-FR" sz="1600" dirty="0"/>
          </a:p>
        </p:txBody>
      </p:sp>
    </p:spTree>
    <p:extLst>
      <p:ext uri="{BB962C8B-B14F-4D97-AF65-F5344CB8AC3E}">
        <p14:creationId xmlns:p14="http://schemas.microsoft.com/office/powerpoint/2010/main" val="247887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E28B4B9-117A-1BC3-F78B-49525F4A4AF6}"/>
              </a:ext>
            </a:extLst>
          </p:cNvPr>
          <p:cNvPicPr>
            <a:picLocks noChangeAspect="1"/>
          </p:cNvPicPr>
          <p:nvPr/>
        </p:nvPicPr>
        <p:blipFill rotWithShape="1">
          <a:blip r:embed="rId3"/>
          <a:srcRect l="12447" t="21495" r="36920" b="10994"/>
          <a:stretch/>
        </p:blipFill>
        <p:spPr>
          <a:xfrm>
            <a:off x="1261110" y="66311"/>
            <a:ext cx="9055585" cy="6791689"/>
          </a:xfrm>
          <a:prstGeom prst="rect">
            <a:avLst/>
          </a:prstGeom>
        </p:spPr>
      </p:pic>
    </p:spTree>
    <p:extLst>
      <p:ext uri="{BB962C8B-B14F-4D97-AF65-F5344CB8AC3E}">
        <p14:creationId xmlns:p14="http://schemas.microsoft.com/office/powerpoint/2010/main" val="86329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B828E01-522F-3E61-10A5-AABD3F001796}"/>
              </a:ext>
            </a:extLst>
          </p:cNvPr>
          <p:cNvPicPr>
            <a:picLocks noChangeAspect="1"/>
          </p:cNvPicPr>
          <p:nvPr/>
        </p:nvPicPr>
        <p:blipFill rotWithShape="1">
          <a:blip r:embed="rId3"/>
          <a:srcRect l="11520" t="17870" r="29407" b="8316"/>
          <a:stretch/>
        </p:blipFill>
        <p:spPr>
          <a:xfrm>
            <a:off x="430098" y="0"/>
            <a:ext cx="9757005" cy="6858000"/>
          </a:xfrm>
          <a:prstGeom prst="rect">
            <a:avLst/>
          </a:prstGeom>
        </p:spPr>
      </p:pic>
      <p:sp>
        <p:nvSpPr>
          <p:cNvPr id="7" name="Espace réservé du texte 6">
            <a:extLst>
              <a:ext uri="{FF2B5EF4-FFF2-40B4-BE49-F238E27FC236}">
                <a16:creationId xmlns:a16="http://schemas.microsoft.com/office/drawing/2014/main" id="{E68CA75E-368F-764D-6B74-87BE6FB3C6AB}"/>
              </a:ext>
            </a:extLst>
          </p:cNvPr>
          <p:cNvSpPr>
            <a:spLocks noGrp="1"/>
          </p:cNvSpPr>
          <p:nvPr>
            <p:ph type="body" sz="quarter" idx="3"/>
          </p:nvPr>
        </p:nvSpPr>
        <p:spPr/>
        <p:txBody>
          <a:bodyPr/>
          <a:lstStyle/>
          <a:p>
            <a:r>
              <a:rPr lang="fr-FR" dirty="0"/>
              <a:t>Téléphone</a:t>
            </a:r>
          </a:p>
          <a:p>
            <a:endParaRPr lang="fr-FR" dirty="0"/>
          </a:p>
        </p:txBody>
      </p:sp>
    </p:spTree>
    <p:extLst>
      <p:ext uri="{BB962C8B-B14F-4D97-AF65-F5344CB8AC3E}">
        <p14:creationId xmlns:p14="http://schemas.microsoft.com/office/powerpoint/2010/main" val="234586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27640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BDC937B7-82F9-CAF9-231A-9714DF67B881}"/>
              </a:ext>
            </a:extLst>
          </p:cNvPr>
          <p:cNvPicPr>
            <a:picLocks noChangeAspect="1"/>
          </p:cNvPicPr>
          <p:nvPr/>
        </p:nvPicPr>
        <p:blipFill rotWithShape="1">
          <a:blip r:embed="rId3"/>
          <a:srcRect l="24094" t="52800" r="72048" b="39674"/>
          <a:stretch/>
        </p:blipFill>
        <p:spPr>
          <a:xfrm>
            <a:off x="186345" y="4102971"/>
            <a:ext cx="637264" cy="699247"/>
          </a:xfrm>
          <a:prstGeom prst="rect">
            <a:avLst/>
          </a:prstGeom>
        </p:spPr>
      </p:pic>
      <p:sp>
        <p:nvSpPr>
          <p:cNvPr id="18" name="ZoneTexte 17">
            <a:extLst>
              <a:ext uri="{FF2B5EF4-FFF2-40B4-BE49-F238E27FC236}">
                <a16:creationId xmlns:a16="http://schemas.microsoft.com/office/drawing/2014/main" id="{422DE78A-46F4-FA6F-30D3-D512A00DF51D}"/>
              </a:ext>
            </a:extLst>
          </p:cNvPr>
          <p:cNvSpPr txBox="1"/>
          <p:nvPr/>
        </p:nvSpPr>
        <p:spPr>
          <a:xfrm>
            <a:off x="156696" y="2696920"/>
            <a:ext cx="729837" cy="246221"/>
          </a:xfrm>
          <a:prstGeom prst="rect">
            <a:avLst/>
          </a:prstGeom>
          <a:noFill/>
        </p:spPr>
        <p:txBody>
          <a:bodyPr wrap="square" rtlCol="0">
            <a:spAutoFit/>
          </a:bodyPr>
          <a:lstStyle/>
          <a:p>
            <a:pPr algn="ctr"/>
            <a:r>
              <a:rPr lang="fr-FR" sz="1000" b="1" dirty="0"/>
              <a:t>Tél</a:t>
            </a:r>
          </a:p>
        </p:txBody>
      </p:sp>
      <p:pic>
        <p:nvPicPr>
          <p:cNvPr id="1026"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B5D3BD14-0FEA-ECCF-D88B-25BCA5AA12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94195" y="1810812"/>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CDA49AA0-156E-B024-742B-9E3B0C8BE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267" y="3284052"/>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6" descr="Élément De Conception De Téléphone Client Service Icône Ai PNG , éléments  De Design, Service Client Par Téléphone, Icône Du Service Client PNG et  vecteur pour téléchargement gratuit">
            <a:extLst>
              <a:ext uri="{FF2B5EF4-FFF2-40B4-BE49-F238E27FC236}">
                <a16:creationId xmlns:a16="http://schemas.microsoft.com/office/drawing/2014/main" id="{71CBB805-0CC2-6724-A710-EA92B4F5B515}"/>
              </a:ext>
            </a:extLst>
          </p:cNvPr>
          <p:cNvSpPr>
            <a:spLocks noChangeAspect="1" noChangeArrowheads="1"/>
          </p:cNvSpPr>
          <p:nvPr/>
        </p:nvSpPr>
        <p:spPr bwMode="auto">
          <a:xfrm>
            <a:off x="5554346" y="2916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10" descr="Client, Service, Help, Telephone, Store, Customer, Sticker - Stock Image -  Everypixel">
            <a:extLst>
              <a:ext uri="{FF2B5EF4-FFF2-40B4-BE49-F238E27FC236}">
                <a16:creationId xmlns:a16="http://schemas.microsoft.com/office/drawing/2014/main" id="{950E30FB-5D22-FD0E-C6FE-BB3820D901E8}"/>
              </a:ext>
            </a:extLst>
          </p:cNvPr>
          <p:cNvSpPr>
            <a:spLocks noChangeAspect="1" noChangeArrowheads="1"/>
          </p:cNvSpPr>
          <p:nvPr/>
        </p:nvSpPr>
        <p:spPr bwMode="auto">
          <a:xfrm>
            <a:off x="5936320" y="341318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1" name="Rectangle 20">
            <a:extLst>
              <a:ext uri="{FF2B5EF4-FFF2-40B4-BE49-F238E27FC236}">
                <a16:creationId xmlns:a16="http://schemas.microsoft.com/office/drawing/2014/main" id="{1DA94E33-476F-C328-260B-2C927156ED58}"/>
              </a:ext>
            </a:extLst>
          </p:cNvPr>
          <p:cNvSpPr/>
          <p:nvPr/>
        </p:nvSpPr>
        <p:spPr>
          <a:xfrm>
            <a:off x="929420" y="1534896"/>
            <a:ext cx="2626925"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Répondeur interactif intelligent qui pose des questions au clients et le guide dans ses choix pour déposer sa réclamation, apporte des réponses dans des cas prédéfinis  , 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 confirme la prise en charge </a:t>
            </a:r>
          </a:p>
        </p:txBody>
      </p:sp>
      <p:sp>
        <p:nvSpPr>
          <p:cNvPr id="22" name="Rectangle 21">
            <a:extLst>
              <a:ext uri="{FF2B5EF4-FFF2-40B4-BE49-F238E27FC236}">
                <a16:creationId xmlns:a16="http://schemas.microsoft.com/office/drawing/2014/main" id="{91F9CC3C-80CA-130D-D257-00664A644A38}"/>
              </a:ext>
            </a:extLst>
          </p:cNvPr>
          <p:cNvSpPr/>
          <p:nvPr/>
        </p:nvSpPr>
        <p:spPr>
          <a:xfrm>
            <a:off x="1003446" y="3939994"/>
            <a:ext cx="2459638" cy="1763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ROBOT basé sur l’IA analyse toutes les réclamations envoyées par mail ou par les canaux distants via des mots clés :</a:t>
            </a:r>
          </a:p>
          <a:p>
            <a:pPr marL="84138" indent="-84138">
              <a:buFont typeface="Wingdings" panose="05000000000000000000" pitchFamily="2" charset="2"/>
              <a:buChar char="§"/>
            </a:pPr>
            <a:r>
              <a:rPr lang="fr-FR" sz="1000" b="1" dirty="0">
                <a:solidFill>
                  <a:schemeClr val="tx1"/>
                </a:solidFill>
              </a:rPr>
              <a:t>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Apporte une réponse au client dans des cas pré définis </a:t>
            </a:r>
          </a:p>
          <a:p>
            <a:pPr marL="84138" indent="-84138">
              <a:buFont typeface="Wingdings" panose="05000000000000000000" pitchFamily="2" charset="2"/>
              <a:buChar char="§"/>
            </a:pPr>
            <a:r>
              <a:rPr lang="fr-FR" sz="1000" b="1" dirty="0">
                <a:solidFill>
                  <a:schemeClr val="tx1"/>
                </a:solidFill>
              </a:rPr>
              <a:t>Transfère  vers  un télé conseiller  pour plus de détail si nécessaire </a:t>
            </a:r>
          </a:p>
          <a:p>
            <a:pPr marL="84138" indent="-84138">
              <a:buFont typeface="Wingdings" panose="05000000000000000000" pitchFamily="2" charset="2"/>
              <a:buChar char="§"/>
            </a:pPr>
            <a:r>
              <a:rPr lang="fr-FR" sz="1000" b="1" dirty="0">
                <a:solidFill>
                  <a:schemeClr val="tx1"/>
                </a:solidFill>
              </a:rPr>
              <a:t> Confirme la pris en charge au client </a:t>
            </a:r>
          </a:p>
        </p:txBody>
      </p:sp>
      <p:sp>
        <p:nvSpPr>
          <p:cNvPr id="23" name="Rectangle 22">
            <a:extLst>
              <a:ext uri="{FF2B5EF4-FFF2-40B4-BE49-F238E27FC236}">
                <a16:creationId xmlns:a16="http://schemas.microsoft.com/office/drawing/2014/main" id="{0E1A2FF3-9E2C-4B39-7CFB-AE14F40FC41E}"/>
              </a:ext>
            </a:extLst>
          </p:cNvPr>
          <p:cNvSpPr/>
          <p:nvPr/>
        </p:nvSpPr>
        <p:spPr>
          <a:xfrm>
            <a:off x="994366" y="2816790"/>
            <a:ext cx="2619671" cy="7354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Si le cas du client est en dehors des cas pré définis dans le CHATBOT, un Télé conseiller  prend en charge le client pour qualification et routage</a:t>
            </a:r>
          </a:p>
        </p:txBody>
      </p:sp>
      <p:sp>
        <p:nvSpPr>
          <p:cNvPr id="24" name="ZoneTexte 23">
            <a:extLst>
              <a:ext uri="{FF2B5EF4-FFF2-40B4-BE49-F238E27FC236}">
                <a16:creationId xmlns:a16="http://schemas.microsoft.com/office/drawing/2014/main" id="{5E432249-1694-ACFF-993F-CCEC18F39394}"/>
              </a:ext>
            </a:extLst>
          </p:cNvPr>
          <p:cNvSpPr txBox="1"/>
          <p:nvPr/>
        </p:nvSpPr>
        <p:spPr>
          <a:xfrm>
            <a:off x="216344" y="4802218"/>
            <a:ext cx="977007" cy="246221"/>
          </a:xfrm>
          <a:prstGeom prst="rect">
            <a:avLst/>
          </a:prstGeom>
          <a:noFill/>
        </p:spPr>
        <p:txBody>
          <a:bodyPr wrap="square" rtlCol="0">
            <a:spAutoFit/>
          </a:bodyPr>
          <a:lstStyle/>
          <a:p>
            <a:r>
              <a:rPr lang="fr-FR" sz="1000" b="1" dirty="0"/>
              <a:t>@/canaux  </a:t>
            </a:r>
          </a:p>
        </p:txBody>
      </p:sp>
      <p:pic>
        <p:nvPicPr>
          <p:cNvPr id="25"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37B7B53F-C0F7-F884-A5E9-85ADEC4ED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7256" y="5219780"/>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7D8BA95-B7E7-0252-D754-599ABC967DBC}"/>
              </a:ext>
            </a:extLst>
          </p:cNvPr>
          <p:cNvSpPr/>
          <p:nvPr/>
        </p:nvSpPr>
        <p:spPr>
          <a:xfrm>
            <a:off x="252104" y="5729333"/>
            <a:ext cx="3505038" cy="1106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fr-FR" sz="1600" b="1" dirty="0">
                <a:solidFill>
                  <a:schemeClr val="accent6"/>
                </a:solidFill>
              </a:rPr>
              <a:t>Prise en charge de 100% des réclamations clients </a:t>
            </a:r>
          </a:p>
          <a:p>
            <a:pPr algn="ctr"/>
            <a:endParaRPr lang="fr-FR" sz="900" b="1" dirty="0">
              <a:solidFill>
                <a:schemeClr val="accent6"/>
              </a:solidFill>
            </a:endParaRPr>
          </a:p>
          <a:p>
            <a:pPr marL="285750" indent="-285750" algn="ctr">
              <a:buFont typeface="Wingdings" panose="05000000000000000000" pitchFamily="2" charset="2"/>
              <a:buChar char="ü"/>
            </a:pPr>
            <a:r>
              <a:rPr lang="fr-FR" sz="1600" b="1" dirty="0">
                <a:solidFill>
                  <a:schemeClr val="accent6"/>
                </a:solidFill>
              </a:rPr>
              <a:t>Optimisation du délai de qualification</a:t>
            </a:r>
            <a:endParaRPr lang="en-GB" sz="1600" b="1" dirty="0">
              <a:solidFill>
                <a:schemeClr val="accent6"/>
              </a:solidFill>
            </a:endParaRPr>
          </a:p>
        </p:txBody>
      </p:sp>
      <p:grpSp>
        <p:nvGrpSpPr>
          <p:cNvPr id="27" name="Groupe 26">
            <a:extLst>
              <a:ext uri="{FF2B5EF4-FFF2-40B4-BE49-F238E27FC236}">
                <a16:creationId xmlns:a16="http://schemas.microsoft.com/office/drawing/2014/main" id="{232E9897-E22D-1A85-F1A0-13216F4705E1}"/>
              </a:ext>
            </a:extLst>
          </p:cNvPr>
          <p:cNvGrpSpPr/>
          <p:nvPr/>
        </p:nvGrpSpPr>
        <p:grpSpPr>
          <a:xfrm>
            <a:off x="907176" y="674315"/>
            <a:ext cx="2835444" cy="583984"/>
            <a:chOff x="0" y="51520"/>
            <a:chExt cx="1331410" cy="532564"/>
          </a:xfrm>
        </p:grpSpPr>
        <p:sp>
          <p:nvSpPr>
            <p:cNvPr id="28" name="Flèche : chevron 27">
              <a:extLst>
                <a:ext uri="{FF2B5EF4-FFF2-40B4-BE49-F238E27FC236}">
                  <a16:creationId xmlns:a16="http://schemas.microsoft.com/office/drawing/2014/main" id="{B2813F82-695B-B08D-DD82-0621FF63992D}"/>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29" name="Flèche : chevron 4">
              <a:extLst>
                <a:ext uri="{FF2B5EF4-FFF2-40B4-BE49-F238E27FC236}">
                  <a16:creationId xmlns:a16="http://schemas.microsoft.com/office/drawing/2014/main" id="{E7C58574-7EBC-37BE-AC5F-D7E1BDB52515}"/>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Réclamation Client et Qualification  </a:t>
              </a:r>
            </a:p>
          </p:txBody>
        </p:sp>
      </p:grpSp>
      <p:sp>
        <p:nvSpPr>
          <p:cNvPr id="30" name="Rectangle : coins arrondis 29">
            <a:extLst>
              <a:ext uri="{FF2B5EF4-FFF2-40B4-BE49-F238E27FC236}">
                <a16:creationId xmlns:a16="http://schemas.microsoft.com/office/drawing/2014/main" id="{277A0A52-E51A-AB98-FEDE-5D95A26744C7}"/>
              </a:ext>
            </a:extLst>
          </p:cNvPr>
          <p:cNvSpPr/>
          <p:nvPr/>
        </p:nvSpPr>
        <p:spPr>
          <a:xfrm>
            <a:off x="907582" y="1427781"/>
            <a:ext cx="2712700" cy="119790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 coins arrondis 30">
            <a:extLst>
              <a:ext uri="{FF2B5EF4-FFF2-40B4-BE49-F238E27FC236}">
                <a16:creationId xmlns:a16="http://schemas.microsoft.com/office/drawing/2014/main" id="{23A8FF25-EF79-7312-F92C-DC3F01D367DC}"/>
              </a:ext>
            </a:extLst>
          </p:cNvPr>
          <p:cNvSpPr/>
          <p:nvPr/>
        </p:nvSpPr>
        <p:spPr>
          <a:xfrm>
            <a:off x="901338" y="2775476"/>
            <a:ext cx="2712700" cy="874266"/>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 coins arrondis 31">
            <a:extLst>
              <a:ext uri="{FF2B5EF4-FFF2-40B4-BE49-F238E27FC236}">
                <a16:creationId xmlns:a16="http://schemas.microsoft.com/office/drawing/2014/main" id="{DDA657C8-EEC7-A1FE-DD20-ED2F658B4193}"/>
              </a:ext>
            </a:extLst>
          </p:cNvPr>
          <p:cNvSpPr/>
          <p:nvPr/>
        </p:nvSpPr>
        <p:spPr>
          <a:xfrm>
            <a:off x="886533" y="3939993"/>
            <a:ext cx="2712700" cy="171726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e 32">
            <a:extLst>
              <a:ext uri="{FF2B5EF4-FFF2-40B4-BE49-F238E27FC236}">
                <a16:creationId xmlns:a16="http://schemas.microsoft.com/office/drawing/2014/main" id="{EC1FB33D-B4DD-BCE5-28E1-8370AB619A63}"/>
              </a:ext>
            </a:extLst>
          </p:cNvPr>
          <p:cNvGrpSpPr/>
          <p:nvPr/>
        </p:nvGrpSpPr>
        <p:grpSpPr>
          <a:xfrm>
            <a:off x="3701079" y="658605"/>
            <a:ext cx="2835443" cy="599693"/>
            <a:chOff x="0" y="51520"/>
            <a:chExt cx="1331410" cy="532564"/>
          </a:xfrm>
        </p:grpSpPr>
        <p:sp>
          <p:nvSpPr>
            <p:cNvPr id="34" name="Flèche : chevron 33">
              <a:extLst>
                <a:ext uri="{FF2B5EF4-FFF2-40B4-BE49-F238E27FC236}">
                  <a16:creationId xmlns:a16="http://schemas.microsoft.com/office/drawing/2014/main" id="{C8877622-A2D5-A7A5-4AA6-25248BC0A49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35" name="Flèche : chevron 4">
              <a:extLst>
                <a:ext uri="{FF2B5EF4-FFF2-40B4-BE49-F238E27FC236}">
                  <a16:creationId xmlns:a16="http://schemas.microsoft.com/office/drawing/2014/main" id="{8AFB5DD5-6933-2E10-E63A-89D10D61BF52}"/>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Attribution </a:t>
              </a:r>
            </a:p>
          </p:txBody>
        </p:sp>
      </p:grpSp>
      <p:sp>
        <p:nvSpPr>
          <p:cNvPr id="36" name="Rectangle : coins arrondis 35">
            <a:extLst>
              <a:ext uri="{FF2B5EF4-FFF2-40B4-BE49-F238E27FC236}">
                <a16:creationId xmlns:a16="http://schemas.microsoft.com/office/drawing/2014/main" id="{85B8E374-7047-6919-1131-60F4A5601DDE}"/>
              </a:ext>
            </a:extLst>
          </p:cNvPr>
          <p:cNvSpPr/>
          <p:nvPr/>
        </p:nvSpPr>
        <p:spPr>
          <a:xfrm>
            <a:off x="3961685" y="2049142"/>
            <a:ext cx="2279435" cy="3385284"/>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Image 36">
            <a:extLst>
              <a:ext uri="{FF2B5EF4-FFF2-40B4-BE49-F238E27FC236}">
                <a16:creationId xmlns:a16="http://schemas.microsoft.com/office/drawing/2014/main" id="{279434E8-0778-95EC-195E-40AA6B4DCD83}"/>
              </a:ext>
            </a:extLst>
          </p:cNvPr>
          <p:cNvPicPr>
            <a:picLocks noChangeAspect="1"/>
          </p:cNvPicPr>
          <p:nvPr/>
        </p:nvPicPr>
        <p:blipFill rotWithShape="1">
          <a:blip r:embed="rId3"/>
          <a:srcRect l="24094" t="52800" r="72048" b="39674"/>
          <a:stretch/>
        </p:blipFill>
        <p:spPr>
          <a:xfrm>
            <a:off x="6019906" y="4449000"/>
            <a:ext cx="637264" cy="699247"/>
          </a:xfrm>
          <a:prstGeom prst="rect">
            <a:avLst/>
          </a:prstGeom>
        </p:spPr>
      </p:pic>
      <p:sp>
        <p:nvSpPr>
          <p:cNvPr id="38" name="Rectangle 37">
            <a:extLst>
              <a:ext uri="{FF2B5EF4-FFF2-40B4-BE49-F238E27FC236}">
                <a16:creationId xmlns:a16="http://schemas.microsoft.com/office/drawing/2014/main" id="{DCB1D827-A41B-3713-BD16-F42D5227B5B6}"/>
              </a:ext>
            </a:extLst>
          </p:cNvPr>
          <p:cNvSpPr/>
          <p:nvPr/>
        </p:nvSpPr>
        <p:spPr>
          <a:xfrm>
            <a:off x="4055331" y="3049047"/>
            <a:ext cx="2040669"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Confirmation des propositions de routage faite par l’IA  </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Attribution des réclamations aux services concernés</a:t>
            </a:r>
          </a:p>
          <a:p>
            <a:pPr marL="84138" indent="-84138">
              <a:buFont typeface="Wingdings" panose="05000000000000000000" pitchFamily="2" charset="2"/>
              <a:buChar char="§"/>
            </a:pPr>
            <a:endParaRPr lang="fr-FR" sz="1000" b="1" dirty="0">
              <a:solidFill>
                <a:schemeClr val="tx1"/>
              </a:solidFill>
            </a:endParaRPr>
          </a:p>
        </p:txBody>
      </p:sp>
      <p:grpSp>
        <p:nvGrpSpPr>
          <p:cNvPr id="39" name="Groupe 38">
            <a:extLst>
              <a:ext uri="{FF2B5EF4-FFF2-40B4-BE49-F238E27FC236}">
                <a16:creationId xmlns:a16="http://schemas.microsoft.com/office/drawing/2014/main" id="{70361D5E-FE8A-8E2E-4E05-97F0923853D2}"/>
              </a:ext>
            </a:extLst>
          </p:cNvPr>
          <p:cNvGrpSpPr/>
          <p:nvPr/>
        </p:nvGrpSpPr>
        <p:grpSpPr>
          <a:xfrm>
            <a:off x="6431005" y="652274"/>
            <a:ext cx="2835443" cy="599693"/>
            <a:chOff x="0" y="51520"/>
            <a:chExt cx="1331410" cy="532564"/>
          </a:xfrm>
        </p:grpSpPr>
        <p:sp>
          <p:nvSpPr>
            <p:cNvPr id="40" name="Flèche : chevron 39">
              <a:extLst>
                <a:ext uri="{FF2B5EF4-FFF2-40B4-BE49-F238E27FC236}">
                  <a16:creationId xmlns:a16="http://schemas.microsoft.com/office/drawing/2014/main" id="{7E2ED05A-C481-5690-4E6C-92FB5248455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41" name="Flèche : chevron 4">
              <a:extLst>
                <a:ext uri="{FF2B5EF4-FFF2-40B4-BE49-F238E27FC236}">
                  <a16:creationId xmlns:a16="http://schemas.microsoft.com/office/drawing/2014/main" id="{CF11D815-6F8D-FBD1-43DE-51A6B6048A48}"/>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Analyse et Traitement  </a:t>
              </a:r>
            </a:p>
          </p:txBody>
        </p:sp>
      </p:grpSp>
      <p:sp>
        <p:nvSpPr>
          <p:cNvPr id="42" name="Rectangle : coins arrondis 41">
            <a:extLst>
              <a:ext uri="{FF2B5EF4-FFF2-40B4-BE49-F238E27FC236}">
                <a16:creationId xmlns:a16="http://schemas.microsoft.com/office/drawing/2014/main" id="{48C352F6-B736-AB29-54C7-6AD8F65D03B3}"/>
              </a:ext>
            </a:extLst>
          </p:cNvPr>
          <p:cNvSpPr/>
          <p:nvPr/>
        </p:nvSpPr>
        <p:spPr>
          <a:xfrm>
            <a:off x="6460388" y="1338394"/>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AF476F6-11A3-739E-E99F-99198E2D300F}"/>
              </a:ext>
            </a:extLst>
          </p:cNvPr>
          <p:cNvSpPr/>
          <p:nvPr/>
        </p:nvSpPr>
        <p:spPr>
          <a:xfrm>
            <a:off x="6535263" y="1679474"/>
            <a:ext cx="2626925" cy="19786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IA : Propose des pistes de solution en capitalisant sur une base de connaissance pour optimiser les délais de résolution ( </a:t>
            </a:r>
            <a:r>
              <a:rPr lang="fr-FR" sz="1000" b="1" dirty="0" err="1">
                <a:solidFill>
                  <a:schemeClr val="tx1"/>
                </a:solidFill>
              </a:rPr>
              <a:t>knowledge</a:t>
            </a:r>
            <a:r>
              <a:rPr lang="fr-FR" sz="1000" b="1" dirty="0">
                <a:solidFill>
                  <a:schemeClr val="tx1"/>
                </a:solidFill>
              </a:rPr>
              <a:t> management)</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Confirmation de la solution par le collaborateur en charge du traitement </a:t>
            </a:r>
          </a:p>
          <a:p>
            <a:pPr marL="84138" indent="-84138">
              <a:buFont typeface="Wingdings" panose="05000000000000000000" pitchFamily="2" charset="2"/>
              <a:buChar char="§"/>
            </a:pPr>
            <a:endParaRPr lang="fr-FR" sz="1000" b="1" dirty="0">
              <a:solidFill>
                <a:schemeClr val="tx1"/>
              </a:solidFill>
            </a:endParaRPr>
          </a:p>
          <a:p>
            <a:endParaRPr lang="fr-FR" sz="1000" b="1" dirty="0">
              <a:solidFill>
                <a:schemeClr val="tx1"/>
              </a:solidFill>
            </a:endParaRPr>
          </a:p>
        </p:txBody>
      </p:sp>
      <p:sp>
        <p:nvSpPr>
          <p:cNvPr id="45" name="ZoneTexte 44">
            <a:extLst>
              <a:ext uri="{FF2B5EF4-FFF2-40B4-BE49-F238E27FC236}">
                <a16:creationId xmlns:a16="http://schemas.microsoft.com/office/drawing/2014/main" id="{8183B716-BC71-0DBE-94A7-1598163803D7}"/>
              </a:ext>
            </a:extLst>
          </p:cNvPr>
          <p:cNvSpPr txBox="1"/>
          <p:nvPr/>
        </p:nvSpPr>
        <p:spPr>
          <a:xfrm>
            <a:off x="6809415" y="4563223"/>
            <a:ext cx="4993041" cy="1754326"/>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Analyse de la data par l'IA (ensemble des réclamations clients) sur une période donnée pour détecter les problèmes structurels sur les services virements reçus, remises chèques, et retrait GAB dans le cadre d’une démarche d’amélioration continue </a:t>
            </a:r>
            <a:r>
              <a:rPr lang="fr-FR" sz="1800" b="1">
                <a:solidFill>
                  <a:schemeClr val="accent6"/>
                </a:solidFill>
              </a:rPr>
              <a:t>des service</a:t>
            </a:r>
            <a:r>
              <a:rPr lang="fr-FR" b="1">
                <a:solidFill>
                  <a:schemeClr val="accent6"/>
                </a:solidFill>
              </a:rPr>
              <a:t>s</a:t>
            </a:r>
            <a:r>
              <a:rPr lang="fr-FR" sz="1800" b="1">
                <a:solidFill>
                  <a:schemeClr val="accent6"/>
                </a:solidFill>
              </a:rPr>
              <a:t>.</a:t>
            </a:r>
            <a:endParaRPr lang="en-GB" sz="1800" b="1" dirty="0">
              <a:solidFill>
                <a:schemeClr val="accent6"/>
              </a:solidFill>
            </a:endParaRPr>
          </a:p>
        </p:txBody>
      </p:sp>
      <p:sp>
        <p:nvSpPr>
          <p:cNvPr id="47" name="ZoneTexte 46">
            <a:extLst>
              <a:ext uri="{FF2B5EF4-FFF2-40B4-BE49-F238E27FC236}">
                <a16:creationId xmlns:a16="http://schemas.microsoft.com/office/drawing/2014/main" id="{EB69FF4D-1508-B8C4-0682-29A97B783659}"/>
              </a:ext>
            </a:extLst>
          </p:cNvPr>
          <p:cNvSpPr txBox="1"/>
          <p:nvPr/>
        </p:nvSpPr>
        <p:spPr>
          <a:xfrm>
            <a:off x="9393857" y="2235255"/>
            <a:ext cx="2450666" cy="707886"/>
          </a:xfrm>
          <a:prstGeom prst="rect">
            <a:avLst/>
          </a:prstGeom>
          <a:noFill/>
        </p:spPr>
        <p:txBody>
          <a:bodyPr wrap="square">
            <a:spAutoFit/>
          </a:bodyPr>
          <a:lstStyle/>
          <a:p>
            <a:pPr>
              <a:buFont typeface="Wingdings" panose="05000000000000000000" pitchFamily="2" charset="2"/>
              <a:buChar char="§"/>
            </a:pPr>
            <a:r>
              <a:rPr lang="fr-FR" sz="1000" b="1" dirty="0"/>
              <a:t>Notification directe au client via les canaux</a:t>
            </a:r>
          </a:p>
          <a:p>
            <a:pPr>
              <a:buFont typeface="Wingdings" panose="05000000000000000000" pitchFamily="2" charset="2"/>
              <a:buChar char="§"/>
            </a:pPr>
            <a:endParaRPr lang="fr-FR" sz="1000" b="1" dirty="0"/>
          </a:p>
          <a:p>
            <a:pPr>
              <a:buFont typeface="Wingdings" panose="05000000000000000000" pitchFamily="2" charset="2"/>
              <a:buChar char="§"/>
            </a:pPr>
            <a:endParaRPr lang="fr-FR" sz="1000" b="1" dirty="0"/>
          </a:p>
        </p:txBody>
      </p:sp>
      <p:grpSp>
        <p:nvGrpSpPr>
          <p:cNvPr id="49" name="Groupe 48">
            <a:extLst>
              <a:ext uri="{FF2B5EF4-FFF2-40B4-BE49-F238E27FC236}">
                <a16:creationId xmlns:a16="http://schemas.microsoft.com/office/drawing/2014/main" id="{FB37DC06-1E1E-3250-A57D-7074D6FEAEF0}"/>
              </a:ext>
            </a:extLst>
          </p:cNvPr>
          <p:cNvGrpSpPr/>
          <p:nvPr/>
        </p:nvGrpSpPr>
        <p:grpSpPr>
          <a:xfrm>
            <a:off x="9160931" y="645943"/>
            <a:ext cx="2835443" cy="599693"/>
            <a:chOff x="0" y="51520"/>
            <a:chExt cx="1331410" cy="532564"/>
          </a:xfrm>
        </p:grpSpPr>
        <p:sp>
          <p:nvSpPr>
            <p:cNvPr id="50" name="Flèche : chevron 49">
              <a:extLst>
                <a:ext uri="{FF2B5EF4-FFF2-40B4-BE49-F238E27FC236}">
                  <a16:creationId xmlns:a16="http://schemas.microsoft.com/office/drawing/2014/main" id="{C356FAF1-1873-68E0-DDBC-09F2542DC38F}"/>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51" name="Flèche : chevron 4">
              <a:extLst>
                <a:ext uri="{FF2B5EF4-FFF2-40B4-BE49-F238E27FC236}">
                  <a16:creationId xmlns:a16="http://schemas.microsoft.com/office/drawing/2014/main" id="{7D74B57E-FFDD-D576-AE67-00B88DD08FA1}"/>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Répondre au client </a:t>
              </a:r>
            </a:p>
          </p:txBody>
        </p:sp>
      </p:grpSp>
      <p:sp>
        <p:nvSpPr>
          <p:cNvPr id="52" name="Rectangle : coins arrondis 51">
            <a:extLst>
              <a:ext uri="{FF2B5EF4-FFF2-40B4-BE49-F238E27FC236}">
                <a16:creationId xmlns:a16="http://schemas.microsoft.com/office/drawing/2014/main" id="{C006C6B0-A6ED-8776-A0F8-3988D9F1DA01}"/>
              </a:ext>
            </a:extLst>
          </p:cNvPr>
          <p:cNvSpPr/>
          <p:nvPr/>
        </p:nvSpPr>
        <p:spPr>
          <a:xfrm>
            <a:off x="9284284" y="1330188"/>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Image 52">
            <a:extLst>
              <a:ext uri="{FF2B5EF4-FFF2-40B4-BE49-F238E27FC236}">
                <a16:creationId xmlns:a16="http://schemas.microsoft.com/office/drawing/2014/main" id="{73E0E08B-91C7-C80C-9211-3B5F79D77ABD}"/>
              </a:ext>
            </a:extLst>
          </p:cNvPr>
          <p:cNvPicPr>
            <a:picLocks noChangeAspect="1"/>
          </p:cNvPicPr>
          <p:nvPr/>
        </p:nvPicPr>
        <p:blipFill rotWithShape="1">
          <a:blip r:embed="rId3"/>
          <a:srcRect l="24094" t="52800" r="72048" b="39674"/>
          <a:stretch/>
        </p:blipFill>
        <p:spPr>
          <a:xfrm>
            <a:off x="8508930" y="3403724"/>
            <a:ext cx="637264" cy="699247"/>
          </a:xfrm>
          <a:prstGeom prst="rect">
            <a:avLst/>
          </a:prstGeom>
        </p:spPr>
      </p:pic>
      <p:pic>
        <p:nvPicPr>
          <p:cNvPr id="54"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FF48E3B8-0DF6-5EB1-3981-E96AE5455E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10358076" y="3332006"/>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a:extLst>
              <a:ext uri="{FF2B5EF4-FFF2-40B4-BE49-F238E27FC236}">
                <a16:creationId xmlns:a16="http://schemas.microsoft.com/office/drawing/2014/main" id="{8E87E719-D176-68DE-57CA-C9D10F5CBE6D}"/>
              </a:ext>
            </a:extLst>
          </p:cNvPr>
          <p:cNvPicPr>
            <a:picLocks noChangeAspect="1"/>
          </p:cNvPicPr>
          <p:nvPr/>
        </p:nvPicPr>
        <p:blipFill rotWithShape="1">
          <a:blip r:embed="rId3"/>
          <a:srcRect l="24094" t="52800" r="72048" b="39674"/>
          <a:stretch/>
        </p:blipFill>
        <p:spPr>
          <a:xfrm>
            <a:off x="9659764" y="3331733"/>
            <a:ext cx="637264" cy="699247"/>
          </a:xfrm>
          <a:prstGeom prst="rect">
            <a:avLst/>
          </a:prstGeom>
        </p:spPr>
      </p:pic>
      <p:sp>
        <p:nvSpPr>
          <p:cNvPr id="56" name="ZoneTexte 55">
            <a:extLst>
              <a:ext uri="{FF2B5EF4-FFF2-40B4-BE49-F238E27FC236}">
                <a16:creationId xmlns:a16="http://schemas.microsoft.com/office/drawing/2014/main" id="{1CF54FE9-C34D-2713-E1D9-C26D03FA5221}"/>
              </a:ext>
            </a:extLst>
          </p:cNvPr>
          <p:cNvSpPr txBox="1"/>
          <p:nvPr/>
        </p:nvSpPr>
        <p:spPr>
          <a:xfrm>
            <a:off x="3615484" y="6265303"/>
            <a:ext cx="3193931" cy="646331"/>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Optimisation du délai de routage </a:t>
            </a:r>
            <a:endParaRPr lang="en-GB" sz="1800" b="1" dirty="0">
              <a:solidFill>
                <a:schemeClr val="accent6"/>
              </a:solidFill>
            </a:endParaRPr>
          </a:p>
        </p:txBody>
      </p:sp>
      <p:graphicFrame>
        <p:nvGraphicFramePr>
          <p:cNvPr id="2" name="Objet 1">
            <a:extLst>
              <a:ext uri="{FF2B5EF4-FFF2-40B4-BE49-F238E27FC236}">
                <a16:creationId xmlns:a16="http://schemas.microsoft.com/office/drawing/2014/main" id="{38057D5C-A385-A581-F2FA-CCBF476D7CB0}"/>
              </a:ext>
            </a:extLst>
          </p:cNvPr>
          <p:cNvGraphicFramePr>
            <a:graphicFrameLocks noChangeAspect="1"/>
          </p:cNvGraphicFramePr>
          <p:nvPr>
            <p:extLst>
              <p:ext uri="{D42A27DB-BD31-4B8C-83A1-F6EECF244321}">
                <p14:modId xmlns:p14="http://schemas.microsoft.com/office/powerpoint/2010/main" val="788302544"/>
              </p:ext>
            </p:extLst>
          </p:nvPr>
        </p:nvGraphicFramePr>
        <p:xfrm>
          <a:off x="6716627" y="3908958"/>
          <a:ext cx="906462" cy="776288"/>
        </p:xfrm>
        <a:graphic>
          <a:graphicData uri="http://schemas.openxmlformats.org/presentationml/2006/ole">
            <mc:AlternateContent xmlns:mc="http://schemas.openxmlformats.org/markup-compatibility/2006">
              <mc:Choice xmlns:v="urn:schemas-microsoft-com:vml" Requires="v">
                <p:oleObj name="Acrobat Document" showAsIcon="1" r:id="rId6" imgW="905817" imgH="776377" progId="AcroExch.Document.DC">
                  <p:embed/>
                </p:oleObj>
              </mc:Choice>
              <mc:Fallback>
                <p:oleObj name="Acrobat Document" showAsIcon="1" r:id="rId6" imgW="905817" imgH="776377" progId="AcroExch.Document.DC">
                  <p:embed/>
                  <p:pic>
                    <p:nvPicPr>
                      <p:cNvPr id="0" name=""/>
                      <p:cNvPicPr/>
                      <p:nvPr/>
                    </p:nvPicPr>
                    <p:blipFill>
                      <a:blip r:embed="rId7"/>
                      <a:stretch>
                        <a:fillRect/>
                      </a:stretch>
                    </p:blipFill>
                    <p:spPr>
                      <a:xfrm>
                        <a:off x="6716627" y="3908958"/>
                        <a:ext cx="906462" cy="776288"/>
                      </a:xfrm>
                      <a:prstGeom prst="rect">
                        <a:avLst/>
                      </a:prstGeom>
                    </p:spPr>
                  </p:pic>
                </p:oleObj>
              </mc:Fallback>
            </mc:AlternateContent>
          </a:graphicData>
        </a:graphic>
      </p:graphicFrame>
    </p:spTree>
    <p:extLst>
      <p:ext uri="{BB962C8B-B14F-4D97-AF65-F5344CB8AC3E}">
        <p14:creationId xmlns:p14="http://schemas.microsoft.com/office/powerpoint/2010/main" val="3786498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C9zaXNsPjxVc2VyTmFtZT5TR01BUk9DXFRBRExBT1VJSTwvVXNlck5hbWU+PERhdGVUaW1lPjI4LzAyLzIwMjQgMTY6NTk6MTY8L0RhdGVUaW1lPjxMYWJlbFN0cmluZz5DMSAtIFJlc3RyZWlud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iB4bWxucz0iaHR0cDovL3d3dy5ib2xkb25qYW1lcy5jb20vMjAwOC8wMS9zaWUvaW50ZXJuYWwvbGFiZWwiIC8+PC9zaXNsPjxVc2VyTmFtZT5TR01BUk9DXFRBRExBT1VJSTwvVXNlck5hbWU+PERhdGVUaW1lPjA1LzAzLzIwMjQgMTQ6MTg6NTQ8L0RhdGVUaW1lPjxMYWJlbFN0cmluZz5DMSAtIFJlc3RyZWludCAgf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IgeG1sbnM9Imh0dHA6Ly93d3cuYm9sZG9uamFtZXMuY29tLzIwMDgvMDEvc2llL2ludGVybmFsL2xhYmVsIiAvPjwvc2lzbD48VXNlck5hbWU+U0dNQVJPQ1xUQURMQU9VSUk8L1VzZXJOYW1lPjxEYXRlVGltZT4wNi8wMy8yMDI0IDE2OjE5OjUzPC9EYXRlVGltZT48TGFiZWxTdHJpbmc+QzEgLSBSZXN0cmVpbnQgIHw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iB4bWxucz0iaHR0cDovL3d3dy5ib2xkb25qYW1lcy5jb20vMjAwOC8wMS9zaWUvaW50ZXJuYWwvbGFiZWwiIC8+PC9zaXNsPjxVc2VyTmFtZT5TR01BUk9DXFRBRExBT1VJSTwvVXNlck5hbWU+PERhdGVUaW1lPjIyLzAzLzIwMjQgMTA6NDU6MzA8L0RhdGVUaW1lPjxMYWJlbFN0cmluZz5DMSAtIFJlc3RyZWludCAgf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iB4bWxucz0iaHR0cDovL3d3dy5ib2xkb25qYW1lcy5jb20vMjAwOC8wMS9zaWUvaW50ZXJuYWwvbGFiZWwiIC8+PC9zaXNsPjxVc2VyTmFtZT5TR01BUk9DXFRBRExBT1VJSTwvVXNlck5hbWU+PERhdGVUaW1lPjAzLzA0LzIwMjQgMTQ6NDQ6NTg8L0RhdGVUaW1lPjxMYWJlbFN0cmluZz5DMSAtIFJlc3RyZWludCAgfCBDYW4gTGVhdmUgdGhlIEdyb3VwIENhbiBMZWF2ZSB0aGUgR3JvdXA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MzI6MDE8L0RhdGVUaW1lPjxMYWJlbFN0cmluZz5DMSAtIFJlc3RyZWludCAgfCBDYW4gTGVhdmUgdGhlIEdyb3VwIENhbiBMZWF2ZSB0aGUgR3JvdXAgQ2FuIExlYXZlIHRoZSBHcm91c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NTA6MTA8L0RhdGVUaW1lPjxMYWJlbFN0cmluZz5DMSAtIFJlc3RyZWludCAgfCBDYW4gTGVhdmUgdGhlIEdyb3VwIENhbiBMZWF2ZSB0aGUgR3JvdXAgQ2FuIExlYXZlIHRoZSBHcm91cCBDYW4gTGVhdmUgdGhlIEdyb3VwIENhbiBMZWF2ZSB0aGUgR3JvdXAgQ2FuIExlYXZlIHRoZSBHcm91cCBDYW4gTGVhdmUgdGhlIEdyb3VwIDwvTGFiZWxTdHJpbmc+PC9pdGVtPjwvbGFiZWxIaXN0b3J5Pg==</Value>
</WrappedLabelHistory>
</file>

<file path=customXml/item2.xml><?xml version="1.0" encoding="utf-8"?>
<sisl xmlns:xsd="http://www.w3.org/2001/XMLSchema" xmlns:xsi="http://www.w3.org/2001/XMLSchema-instance" xmlns="http://www.boldonjames.com/2008/01/sie/internal/label" sislVersion="0" policy="cd56ee39-2ddd-42dc-ad6e-3cc27c925a9b" origin="userSelected">
  <element uid="id_classification_euconfidential" value=""/>
  <element uid="522208b5-65dd-4237-a3f1-52343d29b2a6" value="Can Leave the Group Can Leave the Group Can Leave the Group Can Leave the Group Can Leave the Group Can Leave the Group Can Leave the Group"/>
</sisl>
</file>

<file path=customXml/itemProps1.xml><?xml version="1.0" encoding="utf-8"?>
<ds:datastoreItem xmlns:ds="http://schemas.openxmlformats.org/officeDocument/2006/customXml" ds:itemID="{A20132AC-E444-450C-AAE9-6ACE43F18C1A}">
  <ds:schemaRefs>
    <ds:schemaRef ds:uri="http://www.w3.org/2001/XMLSchema"/>
    <ds:schemaRef ds:uri="http://www.boldonjames.com/2016/02/Classifier/internal/wrappedLabelHistory"/>
  </ds:schemaRefs>
</ds:datastoreItem>
</file>

<file path=customXml/itemProps2.xml><?xml version="1.0" encoding="utf-8"?>
<ds:datastoreItem xmlns:ds="http://schemas.openxmlformats.org/officeDocument/2006/customXml" ds:itemID="{47FD8C31-1843-4C91-A3F8-3CC0781165BC}">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2408</TotalTime>
  <Words>2745</Words>
  <Application>Microsoft Office PowerPoint</Application>
  <PresentationFormat>Grand écran</PresentationFormat>
  <Paragraphs>395</Paragraphs>
  <Slides>9</Slides>
  <Notes>9</Notes>
  <HiddenSlides>0</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9</vt:i4>
      </vt:variant>
    </vt:vector>
  </HeadingPairs>
  <TitlesOfParts>
    <vt:vector size="16" baseType="lpstr">
      <vt:lpstr>Arial</vt:lpstr>
      <vt:lpstr>Calibri</vt:lpstr>
      <vt:lpstr>Calibri Light</vt:lpstr>
      <vt:lpstr>Quicksand Light</vt:lpstr>
      <vt:lpstr>Wingdings</vt:lpstr>
      <vt:lpstr>Thème Office</vt:lpstr>
      <vt:lpstr>Acrobat Document</vt:lpstr>
      <vt:lpstr>Présentation PowerPoint</vt:lpstr>
      <vt:lpstr>Présentation PowerPoint</vt:lpstr>
      <vt:lpstr>Présentation PowerPoint</vt:lpstr>
      <vt:lpstr>Présentation PowerPoint</vt:lpstr>
      <vt:lpstr>Scenario ROSE / NOIR</vt:lpstr>
      <vt:lpstr>Présentation PowerPoint</vt:lpstr>
      <vt:lpstr>Présentation PowerPoint</vt:lpstr>
      <vt:lpstr>Présentation PowerPoint</vt:lpstr>
      <vt:lpstr>Présentation PowerPoint</vt:lpstr>
    </vt:vector>
  </TitlesOfParts>
  <Company>Societe Generale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TADLAOUI Imane          SGMA</dc:creator>
  <cp:keywords>C1 - Restreint | Can Leave the Group Can Leave the Group Can Leave the Group Can Leave the Group Can Leave the Group Can Leave the Group Can Leave the Group</cp:keywords>
  <cp:lastModifiedBy>CHOKKI Komla Martin          SGSN</cp:lastModifiedBy>
  <cp:revision>80</cp:revision>
  <dcterms:created xsi:type="dcterms:W3CDTF">2024-02-28T16:19:10Z</dcterms:created>
  <dcterms:modified xsi:type="dcterms:W3CDTF">2024-06-05T13:57:50Z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5f1f7f8a-c4bc-4aae-a0d0-772014b01104</vt:lpwstr>
  </property>
  <property fmtid="{D5CDD505-2E9C-101B-9397-08002B2CF9AE}" pid="3" name="bjClsUserRVM">
    <vt:lpwstr>[]</vt:lpwstr>
  </property>
  <property fmtid="{D5CDD505-2E9C-101B-9397-08002B2CF9AE}" pid="4" name="bjSaver">
    <vt:lpwstr>1mNY89Fg1kZxFaCsQOFWiAitLQMDklcO</vt:lpwstr>
  </property>
  <property fmtid="{D5CDD505-2E9C-101B-9397-08002B2CF9AE}" pid="5" name="MSIP_Label_3ef4d663-56d6-41e4-848e-9ae4b16948c5_Enabled">
    <vt:lpwstr>true</vt:lpwstr>
  </property>
  <property fmtid="{D5CDD505-2E9C-101B-9397-08002B2CF9AE}" pid="6" name="MSIP_Label_3ef4d663-56d6-41e4-848e-9ae4b16948c5_SetDate">
    <vt:lpwstr>2024-03-13T15:54:03Z</vt:lpwstr>
  </property>
  <property fmtid="{D5CDD505-2E9C-101B-9397-08002B2CF9AE}" pid="7" name="MSIP_Label_3ef4d663-56d6-41e4-848e-9ae4b16948c5_Method">
    <vt:lpwstr>Standard</vt:lpwstr>
  </property>
  <property fmtid="{D5CDD505-2E9C-101B-9397-08002B2CF9AE}" pid="8" name="MSIP_Label_3ef4d663-56d6-41e4-848e-9ae4b16948c5_Name">
    <vt:lpwstr>3ef4d663-56d6-41e4-848e-9ae4b16948c5</vt:lpwstr>
  </property>
  <property fmtid="{D5CDD505-2E9C-101B-9397-08002B2CF9AE}" pid="9" name="MSIP_Label_3ef4d663-56d6-41e4-848e-9ae4b16948c5_SiteId">
    <vt:lpwstr>a491f8c5-c721-4e53-b604-6f27e7e4565d</vt:lpwstr>
  </property>
  <property fmtid="{D5CDD505-2E9C-101B-9397-08002B2CF9AE}" pid="10" name="MSIP_Label_3ef4d663-56d6-41e4-848e-9ae4b16948c5_ActionId">
    <vt:lpwstr>81ae16f7-a575-4d6f-b8b2-b8c68e10ad70</vt:lpwstr>
  </property>
  <property fmtid="{D5CDD505-2E9C-101B-9397-08002B2CF9AE}" pid="11" name="MSIP_Label_3ef4d663-56d6-41e4-848e-9ae4b16948c5_ContentBits">
    <vt:lpwstr>0</vt:lpwstr>
  </property>
  <property fmtid="{D5CDD505-2E9C-101B-9397-08002B2CF9AE}" pid="12" name="bjDocumentLabelXML">
    <vt:lpwstr>&lt;?xml version="1.0" encoding="us-ascii"?&gt;&lt;sisl xmlns:xsd="http://www.w3.org/2001/XMLSchema" xmlns:xsi="http://www.w3.org/2001/XMLSchema-instance" sislVersion="0" policy="cd56ee39-2ddd-42dc-ad6e-3cc27c925a9b" origin="userSelected" xmlns="http://www.boldonj</vt:lpwstr>
  </property>
  <property fmtid="{D5CDD505-2E9C-101B-9397-08002B2CF9AE}" pid="13" name="bjDocumentLabelXML-0">
    <vt:lpwstr>ames.com/2008/01/sie/internal/label"&gt;&lt;element uid="id_classification_euconfidential" value="" /&gt;&lt;element uid="522208b5-65dd-4237-a3f1-52343d29b2a6" value="Can Leave the Group Can Leave the Group Can Leave the Group Can Leave the Group Can Leave the Group </vt:lpwstr>
  </property>
  <property fmtid="{D5CDD505-2E9C-101B-9397-08002B2CF9AE}" pid="14" name="bjDocumentLabelXML-1">
    <vt:lpwstr>Can Leave the Group Can Leave the Group" /&gt;&lt;/sisl&gt;</vt:lpwstr>
  </property>
  <property fmtid="{D5CDD505-2E9C-101B-9397-08002B2CF9AE}" pid="15" name="bjDocumentSecurityLabel">
    <vt:lpwstr>C1 - Restreint | Can Leave the Group Can Leave the Group Can Leave the Group Can Leave the Group Can Leave the Group Can Leave the Group Can Leave the Group</vt:lpwstr>
  </property>
  <property fmtid="{D5CDD505-2E9C-101B-9397-08002B2CF9AE}" pid="16" name="Sensitivity">
    <vt:lpwstr>C1 - Restreint Can Leave the Group Can Leave the Group Can Leave the Group Can Leave the Group Can Leave the Group Can Leave the Group Can Leave the Group Can Leave the Group</vt:lpwstr>
  </property>
  <property fmtid="{D5CDD505-2E9C-101B-9397-08002B2CF9AE}" pid="17" name="bjLabelHistoryID">
    <vt:lpwstr>{A20132AC-E444-450C-AAE9-6ACE43F18C1A}</vt:lpwstr>
  </property>
</Properties>
</file>